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33"/>
  </p:notesMasterIdLst>
  <p:sldIdLst>
    <p:sldId id="256" r:id="rId2"/>
    <p:sldId id="257" r:id="rId3"/>
    <p:sldId id="312" r:id="rId4"/>
    <p:sldId id="311" r:id="rId5"/>
    <p:sldId id="259" r:id="rId6"/>
    <p:sldId id="258" r:id="rId7"/>
    <p:sldId id="260" r:id="rId8"/>
    <p:sldId id="300" r:id="rId9"/>
    <p:sldId id="261" r:id="rId10"/>
    <p:sldId id="262" r:id="rId11"/>
    <p:sldId id="264" r:id="rId12"/>
    <p:sldId id="301" r:id="rId13"/>
    <p:sldId id="265" r:id="rId14"/>
    <p:sldId id="266" r:id="rId15"/>
    <p:sldId id="292" r:id="rId16"/>
    <p:sldId id="285" r:id="rId17"/>
    <p:sldId id="291" r:id="rId18"/>
    <p:sldId id="303" r:id="rId19"/>
    <p:sldId id="304" r:id="rId20"/>
    <p:sldId id="305" r:id="rId21"/>
    <p:sldId id="306" r:id="rId22"/>
    <p:sldId id="307" r:id="rId23"/>
    <p:sldId id="308" r:id="rId24"/>
    <p:sldId id="309" r:id="rId25"/>
    <p:sldId id="310" r:id="rId26"/>
    <p:sldId id="280" r:id="rId27"/>
    <p:sldId id="279" r:id="rId28"/>
    <p:sldId id="295" r:id="rId29"/>
    <p:sldId id="297" r:id="rId30"/>
    <p:sldId id="313" r:id="rId31"/>
    <p:sldId id="296" r:id="rId32"/>
  </p:sldIdLst>
  <p:sldSz cx="12192000" cy="6858000"/>
  <p:notesSz cx="6858000" cy="9144000"/>
  <p:embeddedFontLst>
    <p:embeddedFont>
      <p:font typeface="Arial Black" panose="020B0A04020102020204" pitchFamily="34" charset="0"/>
      <p:regular r:id="rId34"/>
      <p:bold r:id="rId35"/>
    </p:embeddedFont>
    <p:embeddedFont>
      <p:font typeface="Calibri" panose="020F0502020204030204" pitchFamily="34"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
      <p:font typeface="Wingdings 3" panose="05040102010807070707" pitchFamily="18" charset="2"/>
      <p:regular r:id="rId4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64" autoAdjust="0"/>
  </p:normalViewPr>
  <p:slideViewPr>
    <p:cSldViewPr snapToGrid="0">
      <p:cViewPr varScale="1">
        <p:scale>
          <a:sx n="83" d="100"/>
          <a:sy n="83" d="100"/>
        </p:scale>
        <p:origin x="1254" y="7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4-08T18:29:51.255" idx="1">
    <p:pos x="6000" y="0"/>
    <p:text>-Yasin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Hello my name is Jacob bush welcome to our Capstone project.</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introduce </a:t>
            </a:r>
            <a:r>
              <a:rPr lang="en-US" sz="1200" b="0" i="0" u="none" strike="noStrike" cap="none" dirty="0" err="1">
                <a:solidFill>
                  <a:schemeClr val="dk1"/>
                </a:solidFill>
                <a:effectLst/>
                <a:latin typeface="Calibri"/>
                <a:ea typeface="Calibri"/>
                <a:cs typeface="Calibri"/>
                <a:sym typeface="Calibri"/>
              </a:rPr>
              <a:t>Yasin</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err="1">
                <a:solidFill>
                  <a:schemeClr val="dk1"/>
                </a:solidFill>
                <a:effectLst/>
                <a:latin typeface="Calibri"/>
                <a:ea typeface="Calibri"/>
                <a:cs typeface="Calibri"/>
                <a:sym typeface="Calibri"/>
              </a:rPr>
              <a:t>Gomus</a:t>
            </a:r>
            <a:r>
              <a:rPr lang="en-US" sz="1200" b="0" i="0" u="none" strike="noStrike" cap="none" dirty="0">
                <a:solidFill>
                  <a:schemeClr val="dk1"/>
                </a:solidFill>
                <a:effectLst/>
                <a:latin typeface="Calibri"/>
                <a:ea typeface="Calibri"/>
                <a:cs typeface="Calibri"/>
                <a:sym typeface="Calibri"/>
              </a:rPr>
              <a:t>.</a:t>
            </a:r>
            <a:endParaRPr lang="en-US" b="0" dirty="0">
              <a:effectLst/>
            </a:endParaRPr>
          </a:p>
          <a:p>
            <a:pPr rtl="0"/>
            <a:r>
              <a:rPr lang="en-US" sz="1200" b="0" i="0" u="none" strike="noStrike" cap="none" dirty="0">
                <a:solidFill>
                  <a:schemeClr val="dk1"/>
                </a:solidFill>
                <a:effectLst/>
                <a:latin typeface="Calibri"/>
                <a:ea typeface="Calibri"/>
                <a:cs typeface="Calibri"/>
                <a:sym typeface="Calibri"/>
              </a:rPr>
              <a:t>introduced Darren </a:t>
            </a:r>
            <a:r>
              <a:rPr lang="en-US" sz="1200" b="0" i="0" u="none" strike="noStrike" cap="none" dirty="0" err="1">
                <a:solidFill>
                  <a:schemeClr val="dk1"/>
                </a:solidFill>
                <a:effectLst/>
                <a:latin typeface="Calibri"/>
                <a:ea typeface="Calibri"/>
                <a:cs typeface="Calibri"/>
                <a:sym typeface="Calibri"/>
              </a:rPr>
              <a:t>Sylvane</a:t>
            </a:r>
            <a:r>
              <a:rPr lang="en-US" sz="1200" b="0" i="0" u="none" strike="noStrike" cap="none" dirty="0">
                <a:solidFill>
                  <a:schemeClr val="dk1"/>
                </a:solidFill>
                <a:effectLst/>
                <a:latin typeface="Calibri"/>
                <a:ea typeface="Calibri"/>
                <a:cs typeface="Calibri"/>
                <a:sym typeface="Calibri"/>
              </a:rPr>
              <a:t>.</a:t>
            </a:r>
            <a:endParaRPr lang="en-US" b="0" dirty="0">
              <a:effectLst/>
            </a:endParaRPr>
          </a:p>
          <a:p>
            <a:br>
              <a:rPr lang="en-US" dirty="0"/>
            </a:br>
            <a:endParaRPr dirty="0"/>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(45 seconds)</a:t>
            </a:r>
          </a:p>
          <a:p>
            <a:pPr marL="0" lvl="0" indent="0" algn="l" rtl="0">
              <a:spcBef>
                <a:spcPts val="0"/>
              </a:spcBef>
              <a:spcAft>
                <a:spcPts val="0"/>
              </a:spcAft>
              <a:buClr>
                <a:schemeClr val="dk1"/>
              </a:buClr>
              <a:buSzPts val="1200"/>
              <a:buFont typeface="Calibri"/>
              <a:buNone/>
            </a:pPr>
            <a:r>
              <a:rPr lang="en-US" dirty="0"/>
              <a:t>Our on-site backup solution is Veaam Backup Server. It’s a VMware product and very easy to deploy. Another appealing feature of</a:t>
            </a:r>
            <a:r>
              <a:rPr lang="en-US" baseline="0" dirty="0"/>
              <a:t> i</a:t>
            </a:r>
            <a:r>
              <a:rPr lang="en-US" dirty="0"/>
              <a:t>t in our case was that it can be integrated with vCenter; as soon as it’s connected to vCenter detects all the virtual machine inventory in the vCenter.  It</a:t>
            </a:r>
            <a:r>
              <a:rPr lang="en-US" baseline="0" dirty="0"/>
              <a:t> </a:t>
            </a:r>
            <a:r>
              <a:rPr lang="en-US" dirty="0"/>
              <a:t>allows us to perform different backup methods such as application-aware and file-level backups. These different backup and restore features can be very helpful when recovering from a disaster.</a:t>
            </a:r>
          </a:p>
          <a:p>
            <a:pPr marL="0" lvl="0" indent="0" algn="l" rtl="0">
              <a:spcBef>
                <a:spcPts val="0"/>
              </a:spcBef>
              <a:spcAft>
                <a:spcPts val="0"/>
              </a:spcAft>
              <a:buClr>
                <a:schemeClr val="dk1"/>
              </a:buClr>
              <a:buSzPts val="1200"/>
              <a:buFont typeface="Calibri"/>
              <a:buNone/>
            </a:pPr>
            <a:endParaRPr lang="en-US" dirty="0"/>
          </a:p>
          <a:p>
            <a:pPr marL="171450" lvl="0" indent="-171450" algn="l" rtl="0">
              <a:spcBef>
                <a:spcPts val="0"/>
              </a:spcBef>
              <a:spcAft>
                <a:spcPts val="0"/>
              </a:spcAft>
              <a:buClr>
                <a:schemeClr val="dk1"/>
              </a:buClr>
              <a:buSzPts val="1200"/>
              <a:buFont typeface="Calibri"/>
              <a:buChar char="-"/>
            </a:pPr>
            <a:r>
              <a:rPr lang="en-US" dirty="0"/>
              <a:t>Application aware-image based backup</a:t>
            </a:r>
            <a:endParaRPr dirty="0"/>
          </a:p>
          <a:p>
            <a:pPr marL="171450" lvl="0" indent="-95250" algn="l" rtl="0">
              <a:spcBef>
                <a:spcPts val="0"/>
              </a:spcBef>
              <a:spcAft>
                <a:spcPts val="0"/>
              </a:spcAft>
              <a:buClr>
                <a:schemeClr val="dk1"/>
              </a:buClr>
              <a:buSzPts val="1200"/>
              <a:buFont typeface="Calibri"/>
              <a:buNone/>
            </a:pPr>
            <a:r>
              <a:rPr lang="en-US" dirty="0"/>
              <a:t>-Simple, integrates with VMWare, (IT staff?)</a:t>
            </a:r>
            <a:endParaRPr dirty="0"/>
          </a:p>
          <a:p>
            <a:pPr marL="171450" lvl="0" indent="-95250" algn="l" rtl="0">
              <a:spcBef>
                <a:spcPts val="0"/>
              </a:spcBef>
              <a:spcAft>
                <a:spcPts val="0"/>
              </a:spcAft>
              <a:buClr>
                <a:schemeClr val="dk1"/>
              </a:buClr>
              <a:buSzPts val="1200"/>
              <a:buFont typeface="Calibri"/>
              <a:buNone/>
            </a:pPr>
            <a:r>
              <a:rPr lang="en-US" dirty="0"/>
              <a:t>-What we’re backing up, all our servers can be backed up because they’re on </a:t>
            </a:r>
            <a:r>
              <a:rPr lang="en-US" dirty="0" err="1"/>
              <a:t>esx</a:t>
            </a:r>
            <a:endParaRPr dirty="0"/>
          </a:p>
        </p:txBody>
      </p:sp>
      <p:sp>
        <p:nvSpPr>
          <p:cNvPr id="216" name="Google Shape;216;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dirty="0"/>
              <a:t>(60 seconds)</a:t>
            </a:r>
          </a:p>
          <a:p>
            <a:pPr marL="0" lvl="0" indent="0" algn="l" rtl="0">
              <a:spcBef>
                <a:spcPts val="0"/>
              </a:spcBef>
              <a:spcAft>
                <a:spcPts val="0"/>
              </a:spcAft>
              <a:buNone/>
            </a:pPr>
            <a:r>
              <a:rPr lang="en-CA" dirty="0"/>
              <a:t>For</a:t>
            </a:r>
            <a:r>
              <a:rPr lang="en-CA" baseline="0" dirty="0"/>
              <a:t> example, our domain controller has died</a:t>
            </a:r>
            <a:r>
              <a:rPr lang="en-CA" dirty="0"/>
              <a:t>, or the whole physical server is down and we have no option but restore these servers. Our first step for domain controller would of course be promoting a new server as DC and replicate from the DC in the other site, if it is still running. If not, we would restore our application-aware backup which is another feature that </a:t>
            </a:r>
            <a:r>
              <a:rPr lang="en-CA" dirty="0" err="1"/>
              <a:t>Veeam</a:t>
            </a:r>
            <a:r>
              <a:rPr lang="en-CA" dirty="0"/>
              <a:t> supports.</a:t>
            </a:r>
          </a:p>
          <a:p>
            <a:pPr marL="0" lvl="0" indent="0" algn="l" rtl="0">
              <a:spcBef>
                <a:spcPts val="0"/>
              </a:spcBef>
              <a:spcAft>
                <a:spcPts val="0"/>
              </a:spcAft>
              <a:buNone/>
            </a:pPr>
            <a:endParaRPr lang="en-CA" dirty="0"/>
          </a:p>
          <a:p>
            <a:pPr marL="0" lvl="0" indent="0" algn="l" rtl="0">
              <a:spcBef>
                <a:spcPts val="0"/>
              </a:spcBef>
              <a:spcAft>
                <a:spcPts val="0"/>
              </a:spcAft>
              <a:buNone/>
            </a:pPr>
            <a:r>
              <a:rPr lang="en-CA" dirty="0"/>
              <a:t>For</a:t>
            </a:r>
            <a:r>
              <a:rPr lang="en-CA" baseline="0" dirty="0"/>
              <a:t> the File Server, if the virtual machine is still running but the files have been damaged, we can use file-level recovery with </a:t>
            </a:r>
            <a:r>
              <a:rPr lang="en-CA" baseline="0" dirty="0" err="1"/>
              <a:t>Veeam</a:t>
            </a:r>
            <a:r>
              <a:rPr lang="en-CA" baseline="0" dirty="0"/>
              <a:t> backup server and minimize downtime in comparison to recovering the whole VM.</a:t>
            </a:r>
            <a:endParaRPr dirty="0"/>
          </a:p>
        </p:txBody>
      </p:sp>
      <p:sp>
        <p:nvSpPr>
          <p:cNvPr id="229" name="Google Shape;22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(100</a:t>
            </a:r>
            <a:r>
              <a:rPr lang="en-CA" baseline="0" dirty="0"/>
              <a:t> seconds</a:t>
            </a:r>
            <a:r>
              <a:rPr lang="en-CA" dirty="0"/>
              <a:t>)</a:t>
            </a:r>
          </a:p>
          <a:p>
            <a:r>
              <a:rPr lang="en-CA" dirty="0"/>
              <a:t>The thin client solution breaks down into two components as server-side and client-side. We are running an RDS server and Hyper –V on the same server to implement the virtual desktop infrastructure. And these VDIs are persistent because we want to allow our users to have a more specialized desktop environment. On the client-side, our product is Windows Thin PC, which requires only 5 GB disk space to be installed. We are making use of some scripts and HKEY entries to make our thin client machine</a:t>
            </a:r>
            <a:r>
              <a:rPr lang="en-CA" baseline="0" dirty="0"/>
              <a:t> </a:t>
            </a:r>
            <a:r>
              <a:rPr lang="en-CA" dirty="0"/>
              <a:t>RDP immediately to virtual desktop when</a:t>
            </a:r>
            <a:r>
              <a:rPr lang="en-CA" baseline="0" dirty="0"/>
              <a:t> the user logs on</a:t>
            </a:r>
            <a:r>
              <a:rPr lang="en-CA" dirty="0"/>
              <a:t>. </a:t>
            </a:r>
          </a:p>
          <a:p>
            <a:endParaRPr lang="en-CA" dirty="0"/>
          </a:p>
          <a:p>
            <a:r>
              <a:rPr lang="en-CA" dirty="0"/>
              <a:t>When we were implementing this solution, running RDS and Hyper-V on the same server made things a little complicated. Because the virtual desktops were deployed as nested VMs,</a:t>
            </a:r>
            <a:r>
              <a:rPr lang="en-CA" baseline="0" dirty="0"/>
              <a:t> w</a:t>
            </a:r>
            <a:r>
              <a:rPr lang="en-CA" dirty="0"/>
              <a:t>e were having problems with virtual networking; we were not getting internet connection on nested VDIs. It took a while to figure us out that it was not a problem with Hyper-V, it was the </a:t>
            </a:r>
            <a:r>
              <a:rPr lang="en-CA" dirty="0" err="1"/>
              <a:t>ESXi</a:t>
            </a:r>
            <a:r>
              <a:rPr lang="en-CA" dirty="0"/>
              <a:t> that had to be configured to allow nested virtual network traffic.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4928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(35 seconds)</a:t>
            </a:r>
          </a:p>
          <a:p>
            <a:pPr rtl="0"/>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We were left with a lot of leeway for our network implementation, so we started with the services required by Dominion Greenhouses and built the network to support that. Each of Headquarters, Manufacturing and the Warehouse have a site-to-site tunnel to each other branch over both IPv4 and v6 to allow clients to securely reach the servers at other branches, as well as for access points to use the wireless controller at HQ. We used Google for cloud services, so client traffic is secured with TLS and data in transit uses IPSec tunnels as well.</a:t>
            </a:r>
          </a:p>
          <a:p>
            <a:br>
              <a:rPr lang="en-US" dirty="0"/>
            </a:br>
            <a:endParaRPr dirty="0"/>
          </a:p>
        </p:txBody>
      </p:sp>
      <p:sp>
        <p:nvSpPr>
          <p:cNvPr id="235" name="Google Shape;23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(1 minute)</a:t>
            </a:r>
          </a:p>
          <a:p>
            <a:r>
              <a:rPr lang="en-US" sz="1200" b="0" i="0" u="none" strike="noStrike" cap="none" dirty="0">
                <a:solidFill>
                  <a:schemeClr val="dk1"/>
                </a:solidFill>
                <a:effectLst/>
                <a:latin typeface="Calibri"/>
                <a:ea typeface="Calibri"/>
                <a:cs typeface="Calibri"/>
                <a:sym typeface="Calibri"/>
              </a:rPr>
              <a:t>Each branch has a hierarchical design with a layer 2 access layer, a layer 3 distribution layer and an ASA as a gateway to the outside.</a:t>
            </a:r>
          </a:p>
          <a:p>
            <a:r>
              <a:rPr lang="en-US" sz="1200" b="0" i="0" u="none" strike="noStrike" cap="none" dirty="0">
                <a:solidFill>
                  <a:schemeClr val="dk1"/>
                </a:solidFill>
                <a:effectLst/>
                <a:latin typeface="Calibri"/>
                <a:ea typeface="Calibri"/>
                <a:cs typeface="Calibri"/>
                <a:sym typeface="Calibri"/>
              </a:rPr>
              <a:t>VLANs and ACLs on the distribution layer switches were used to segregate communications within the branch, like Voice, Data, Guest and Secured Wireless, Servers, and Management traffic, whereas traffic incoming to the network is filtered at the firewall, and is restricted to inter-branch communications and remote management VPN connections. </a:t>
            </a:r>
          </a:p>
          <a:p>
            <a:r>
              <a:rPr lang="en-US" sz="1200" b="0" i="0" u="none" strike="noStrike" cap="none" dirty="0">
                <a:solidFill>
                  <a:schemeClr val="dk1"/>
                </a:solidFill>
                <a:effectLst/>
                <a:latin typeface="Calibri"/>
                <a:ea typeface="Calibri"/>
                <a:cs typeface="Calibri"/>
                <a:sym typeface="Calibri"/>
              </a:rPr>
              <a:t>For example, clients on the secured wireless network will get access to the services provided at HQ and MP, but clients on the Guest wireless network will be sent straight out to the internet without access to anything internal.</a:t>
            </a:r>
          </a:p>
          <a:p>
            <a:r>
              <a:rPr lang="en-US" sz="1200" b="0" i="0" u="none" strike="noStrike" cap="none" dirty="0">
                <a:solidFill>
                  <a:schemeClr val="dk1"/>
                </a:solidFill>
                <a:effectLst/>
                <a:latin typeface="Calibri"/>
                <a:ea typeface="Calibri"/>
                <a:cs typeface="Calibri"/>
                <a:sym typeface="Calibri"/>
              </a:rPr>
              <a:t>Distribution switch 2 has all GigE ports so we used it as the default gateway for IPv4 and IPv6, failing over to Switch 1 in the case of device or uplink failure. DS2 is also the wireless controller for all access points at each branch.</a:t>
            </a:r>
          </a:p>
          <a:p>
            <a:br>
              <a:rPr lang="en-US" dirty="0"/>
            </a:br>
            <a:endParaRPr dirty="0"/>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(15 seconds)</a:t>
            </a:r>
          </a:p>
          <a:p>
            <a:r>
              <a:rPr lang="en-US" sz="1200" b="0" i="0" u="none" strike="noStrike" cap="none" dirty="0">
                <a:solidFill>
                  <a:schemeClr val="dk1"/>
                </a:solidFill>
                <a:effectLst/>
                <a:latin typeface="Calibri"/>
                <a:ea typeface="Calibri"/>
                <a:cs typeface="Calibri"/>
                <a:sym typeface="Calibri"/>
              </a:rPr>
              <a:t>The Manufacturing Plant is nearly identical. Like at HQ, access through the firewall is restricted to inter-branch communications and the distribution routers failover to each other, except here the hardware is similar so we load-balanced ipv4 and ipv6.</a:t>
            </a: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7697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(15 seconds)</a:t>
            </a:r>
          </a:p>
          <a:p>
            <a:r>
              <a:rPr lang="en-US" sz="1200" b="0" i="0" u="none" strike="noStrike" cap="none" dirty="0">
                <a:solidFill>
                  <a:schemeClr val="dk1"/>
                </a:solidFill>
                <a:effectLst/>
                <a:latin typeface="Calibri"/>
                <a:ea typeface="Calibri"/>
                <a:cs typeface="Calibri"/>
                <a:sym typeface="Calibri"/>
              </a:rPr>
              <a:t>The Warehouse is almost entirely wireless, and no servers are hosted here, so the clients at the warehouse use the services provided at HQ, Manufacturing and the Cloud.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1825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(40 seconds)</a:t>
            </a:r>
          </a:p>
          <a:p>
            <a:r>
              <a:rPr lang="en-US" sz="1200" b="0" i="0" u="none" strike="noStrike" cap="none" dirty="0">
                <a:solidFill>
                  <a:schemeClr val="dk1"/>
                </a:solidFill>
                <a:effectLst/>
                <a:latin typeface="Calibri"/>
                <a:ea typeface="Calibri"/>
                <a:cs typeface="Calibri"/>
                <a:sym typeface="Calibri"/>
              </a:rPr>
              <a:t>We tuned each of the dynamic protocols, including spanning-tree, network time protocol, VLAN-</a:t>
            </a:r>
            <a:r>
              <a:rPr lang="en-US" sz="1200" b="0" i="0" u="none" strike="noStrike" cap="none" dirty="0" err="1">
                <a:solidFill>
                  <a:schemeClr val="dk1"/>
                </a:solidFill>
                <a:effectLst/>
                <a:latin typeface="Calibri"/>
                <a:ea typeface="Calibri"/>
                <a:cs typeface="Calibri"/>
                <a:sym typeface="Calibri"/>
              </a:rPr>
              <a:t>trunking</a:t>
            </a:r>
            <a:r>
              <a:rPr lang="en-US" sz="1200" b="0" i="0" u="none" strike="noStrike" cap="none" dirty="0">
                <a:solidFill>
                  <a:schemeClr val="dk1"/>
                </a:solidFill>
                <a:effectLst/>
                <a:latin typeface="Calibri"/>
                <a:ea typeface="Calibri"/>
                <a:cs typeface="Calibri"/>
                <a:sym typeface="Calibri"/>
              </a:rPr>
              <a:t>, OSPF, and HSRP, to all stabilize in a predictable way. As an example, this shows the NTP hierarchy where we have chosen some lesser-utilized routers to fetch NTP updates. This serves to regularly test their connections out and the connections of devices to them, and because the network is predictable it is much more manageable. Network devices are configured to send traps to alert the network admins of important changes on the network, such as link failure or high CPU utilization. On that note I will turn to Jacob to discuss our logging and monitoring solutions. </a:t>
            </a:r>
          </a:p>
        </p:txBody>
      </p:sp>
      <p:sp>
        <p:nvSpPr>
          <p:cNvPr id="263" name="Google Shape;26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670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Thankyou Darren</a:t>
            </a:r>
            <a:endParaRPr lang="en-US" b="0" dirty="0">
              <a:effectLst/>
            </a:endParaRPr>
          </a:p>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On the topic of server monitoring we used Nagios XI is our server monitor. </a:t>
            </a:r>
          </a:p>
          <a:p>
            <a:pPr rtl="0"/>
            <a:r>
              <a:rPr lang="en-US" sz="1200" b="0" i="0" u="none" strike="noStrike" cap="none" dirty="0">
                <a:solidFill>
                  <a:schemeClr val="dk1"/>
                </a:solidFill>
                <a:effectLst/>
                <a:latin typeface="Calibri"/>
                <a:ea typeface="Calibri"/>
                <a:cs typeface="Calibri"/>
                <a:sym typeface="Calibri"/>
              </a:rPr>
              <a:t>Nagios XI enables allows us to monitor both windows and Linux servers. </a:t>
            </a:r>
          </a:p>
          <a:p>
            <a:pPr rtl="0"/>
            <a:r>
              <a:rPr lang="en-US" sz="1200" b="0" i="0" u="none" strike="noStrike" cap="none" dirty="0">
                <a:solidFill>
                  <a:schemeClr val="dk1"/>
                </a:solidFill>
                <a:effectLst/>
                <a:latin typeface="Calibri"/>
                <a:ea typeface="Calibri"/>
                <a:cs typeface="Calibri"/>
                <a:sym typeface="Calibri"/>
              </a:rPr>
              <a:t>We</a:t>
            </a:r>
            <a:r>
              <a:rPr lang="en-US" sz="1200" b="0" i="0" u="none" strike="noStrike" cap="none" baseline="0" dirty="0">
                <a:solidFill>
                  <a:schemeClr val="dk1"/>
                </a:solidFill>
                <a:effectLst/>
                <a:latin typeface="Calibri"/>
                <a:ea typeface="Calibri"/>
                <a:cs typeface="Calibri"/>
                <a:sym typeface="Calibri"/>
              </a:rPr>
              <a:t> can also</a:t>
            </a:r>
            <a:r>
              <a:rPr lang="en-US" sz="1200" b="0" i="0" u="none" strike="noStrike" cap="none" dirty="0">
                <a:solidFill>
                  <a:schemeClr val="dk1"/>
                </a:solidFill>
                <a:effectLst/>
                <a:latin typeface="Calibri"/>
                <a:ea typeface="Calibri"/>
                <a:cs typeface="Calibri"/>
                <a:sym typeface="Calibri"/>
              </a:rPr>
              <a:t> monitor our Cisco switches and routers with SNMP. </a:t>
            </a:r>
          </a:p>
          <a:p>
            <a:pPr rtl="0"/>
            <a:r>
              <a:rPr lang="en-US" sz="1200" b="0" i="0" u="none" strike="noStrike" cap="none" dirty="0">
                <a:solidFill>
                  <a:schemeClr val="dk1"/>
                </a:solidFill>
                <a:effectLst/>
                <a:latin typeface="Calibri"/>
                <a:ea typeface="Calibri"/>
                <a:cs typeface="Calibri"/>
                <a:sym typeface="Calibri"/>
              </a:rPr>
              <a:t>Nagios XI allows for the use of SNMP traps, this</a:t>
            </a:r>
            <a:r>
              <a:rPr lang="en-US" sz="1200" b="0" i="0" u="none" strike="noStrike" cap="none" baseline="0" dirty="0">
                <a:solidFill>
                  <a:schemeClr val="dk1"/>
                </a:solidFill>
                <a:effectLst/>
                <a:latin typeface="Calibri"/>
                <a:ea typeface="Calibri"/>
                <a:cs typeface="Calibri"/>
                <a:sym typeface="Calibri"/>
              </a:rPr>
              <a:t> allows up to </a:t>
            </a:r>
            <a:r>
              <a:rPr lang="en-US" sz="1200" b="0" i="0" u="none" strike="noStrike" cap="none" dirty="0">
                <a:solidFill>
                  <a:schemeClr val="dk1"/>
                </a:solidFill>
                <a:effectLst/>
                <a:latin typeface="Calibri"/>
                <a:ea typeface="Calibri"/>
                <a:cs typeface="Calibri"/>
                <a:sym typeface="Calibri"/>
              </a:rPr>
              <a:t>specifically</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monitor</a:t>
            </a:r>
            <a:r>
              <a:rPr lang="en-US" sz="1200" b="0" i="0" u="none" strike="noStrike" cap="none" baseline="0" dirty="0">
                <a:solidFill>
                  <a:schemeClr val="dk1"/>
                </a:solidFill>
                <a:effectLst/>
                <a:latin typeface="Calibri"/>
                <a:ea typeface="Calibri"/>
                <a:cs typeface="Calibri"/>
                <a:sym typeface="Calibri"/>
              </a:rPr>
              <a:t> aspects of our network</a:t>
            </a:r>
            <a:r>
              <a:rPr lang="en-US" sz="1200" b="0" i="0" u="none" strike="noStrike" cap="none" dirty="0">
                <a:solidFill>
                  <a:schemeClr val="dk1"/>
                </a:solidFill>
                <a:effectLst/>
                <a:latin typeface="Calibri"/>
                <a:ea typeface="Calibri"/>
                <a:cs typeface="Calibri"/>
                <a:sym typeface="Calibri"/>
              </a:rPr>
              <a:t>.</a:t>
            </a:r>
          </a:p>
          <a:p>
            <a:pPr rtl="0"/>
            <a:r>
              <a:rPr lang="en-US" sz="1200" b="0" i="0" u="none" strike="noStrike" cap="none" dirty="0">
                <a:solidFill>
                  <a:schemeClr val="dk1"/>
                </a:solidFill>
                <a:effectLst/>
                <a:latin typeface="Calibri"/>
                <a:ea typeface="Calibri"/>
                <a:cs typeface="Calibri"/>
                <a:sym typeface="Calibri"/>
              </a:rPr>
              <a:t>With A real time look of our network an I.T team can react proactively rather than reactively too potential server and network problem.</a:t>
            </a:r>
            <a:endParaRPr lang="en-US" b="0" dirty="0">
              <a:effectLst/>
            </a:endParaRPr>
          </a:p>
          <a:p>
            <a:br>
              <a:rPr lang="en-US" dirty="0"/>
            </a:br>
            <a:endParaRPr dirty="0"/>
          </a:p>
        </p:txBody>
      </p:sp>
      <p:sp>
        <p:nvSpPr>
          <p:cNvPr id="151" name="Google Shape;1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6808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For our log server we chose Nagios LS.  This server allows us to amalgamate logs from all our other servers.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We can then use filters these logs.</a:t>
            </a:r>
            <a:r>
              <a:rPr lang="en-US" sz="1200" b="0" i="0" u="none" strike="noStrike" cap="none" baseline="0" dirty="0">
                <a:solidFill>
                  <a:schemeClr val="dk1"/>
                </a:solidFill>
                <a:effectLst/>
                <a:latin typeface="Calibri"/>
                <a:ea typeface="Calibri"/>
                <a:cs typeface="Calibri"/>
                <a:sym typeface="Calibri"/>
              </a:rPr>
              <a:t>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baseline="0" dirty="0">
                <a:solidFill>
                  <a:schemeClr val="dk1"/>
                </a:solidFill>
                <a:effectLst/>
                <a:latin typeface="Calibri"/>
                <a:ea typeface="Calibri"/>
                <a:cs typeface="Calibri"/>
                <a:sym typeface="Calibri"/>
              </a:rPr>
              <a:t>F</a:t>
            </a:r>
            <a:r>
              <a:rPr lang="en-US" sz="1200" b="0" i="0" u="none" strike="noStrike" cap="none" dirty="0">
                <a:solidFill>
                  <a:schemeClr val="dk1"/>
                </a:solidFill>
                <a:effectLst/>
                <a:latin typeface="Calibri"/>
                <a:ea typeface="Calibri"/>
                <a:cs typeface="Calibri"/>
                <a:sym typeface="Calibri"/>
              </a:rPr>
              <a:t>rom the</a:t>
            </a:r>
            <a:r>
              <a:rPr lang="en-US" sz="1200" b="0" i="0" u="none" strike="noStrike" cap="none" baseline="0" dirty="0">
                <a:solidFill>
                  <a:schemeClr val="dk1"/>
                </a:solidFill>
                <a:effectLst/>
                <a:latin typeface="Calibri"/>
                <a:ea typeface="Calibri"/>
                <a:cs typeface="Calibri"/>
                <a:sym typeface="Calibri"/>
              </a:rPr>
              <a:t> filters we can</a:t>
            </a:r>
            <a:r>
              <a:rPr lang="en-US" sz="1200" b="0" i="0" u="none" strike="noStrike" cap="none" dirty="0">
                <a:solidFill>
                  <a:schemeClr val="dk1"/>
                </a:solidFill>
                <a:effectLst/>
                <a:latin typeface="Calibri"/>
                <a:ea typeface="Calibri"/>
                <a:cs typeface="Calibri"/>
                <a:sym typeface="Calibri"/>
              </a:rPr>
              <a:t> create alerts through Nagios LS.</a:t>
            </a:r>
            <a:endParaRPr dirty="0"/>
          </a:p>
        </p:txBody>
      </p:sp>
      <p:sp>
        <p:nvSpPr>
          <p:cNvPr id="158" name="Google Shape;1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3461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Staring</a:t>
            </a:r>
            <a:r>
              <a:rPr lang="en-US" sz="1200" b="0" i="0" u="none" strike="noStrike" cap="none" baseline="0" dirty="0">
                <a:solidFill>
                  <a:schemeClr val="dk1"/>
                </a:solidFill>
                <a:effectLst/>
                <a:latin typeface="Calibri"/>
                <a:ea typeface="Calibri"/>
                <a:cs typeface="Calibri"/>
                <a:sym typeface="Calibri"/>
              </a:rPr>
              <a:t> off we need a little context for our scenario. </a:t>
            </a:r>
            <a:r>
              <a:rPr lang="en-US" sz="1200" b="0" i="0" u="none" strike="noStrike" cap="none" dirty="0">
                <a:solidFill>
                  <a:schemeClr val="dk1"/>
                </a:solidFill>
                <a:effectLst/>
                <a:latin typeface="Calibri"/>
                <a:ea typeface="Calibri"/>
                <a:cs typeface="Calibri"/>
                <a:sym typeface="Calibri"/>
              </a:rPr>
              <a:t>Our Capstone is based off of our final project from last semesters Project Management Course.</a:t>
            </a:r>
          </a:p>
          <a:p>
            <a:pPr rtl="0"/>
            <a:r>
              <a:rPr lang="en-US" sz="1200" b="0" i="0" u="none" strike="noStrike" cap="none" dirty="0">
                <a:solidFill>
                  <a:schemeClr val="dk1"/>
                </a:solidFill>
                <a:effectLst/>
                <a:latin typeface="Calibri"/>
                <a:ea typeface="Calibri"/>
                <a:cs typeface="Calibri"/>
                <a:sym typeface="Calibri"/>
              </a:rPr>
              <a:t>Our customer, </a:t>
            </a:r>
            <a:r>
              <a:rPr lang="en-US" sz="1200" b="0" i="0" u="none" strike="noStrike" cap="none" dirty="0" err="1">
                <a:solidFill>
                  <a:schemeClr val="dk1"/>
                </a:solidFill>
                <a:effectLst/>
                <a:latin typeface="Calibri"/>
                <a:ea typeface="Calibri"/>
                <a:cs typeface="Calibri"/>
                <a:sym typeface="Calibri"/>
              </a:rPr>
              <a:t>DominionGreenHouses</a:t>
            </a:r>
            <a:r>
              <a:rPr lang="en-US" sz="1200" b="0" i="0" u="none" strike="noStrike" cap="none" dirty="0">
                <a:solidFill>
                  <a:schemeClr val="dk1"/>
                </a:solidFill>
                <a:effectLst/>
                <a:latin typeface="Calibri"/>
                <a:ea typeface="Calibri"/>
                <a:cs typeface="Calibri"/>
                <a:sym typeface="Calibri"/>
              </a:rPr>
              <a:t> currently resides in their headquarters with about 75 employees. The</a:t>
            </a:r>
            <a:r>
              <a:rPr lang="en-US" sz="1200" b="0" i="0" u="none" strike="noStrike" cap="none" baseline="0" dirty="0">
                <a:solidFill>
                  <a:schemeClr val="dk1"/>
                </a:solidFill>
                <a:effectLst/>
                <a:latin typeface="Calibri"/>
                <a:ea typeface="Calibri"/>
                <a:cs typeface="Calibri"/>
                <a:sym typeface="Calibri"/>
              </a:rPr>
              <a:t> Image you see now is the floor plan of their HQ.</a:t>
            </a:r>
          </a:p>
          <a:p>
            <a:pPr rtl="0"/>
            <a:r>
              <a:rPr lang="en-US" sz="1200" b="0" i="0" u="none" strike="noStrike" cap="none" dirty="0">
                <a:solidFill>
                  <a:schemeClr val="dk1"/>
                </a:solidFill>
                <a:effectLst/>
                <a:latin typeface="Calibri"/>
                <a:ea typeface="Calibri"/>
                <a:cs typeface="Calibri"/>
                <a:sym typeface="Calibri"/>
              </a:rPr>
              <a:t>They have a windows 2003 domain with Windows 7 workstations. </a:t>
            </a:r>
          </a:p>
          <a:p>
            <a:pPr rtl="0"/>
            <a:r>
              <a:rPr lang="en-US" sz="1200" b="0" i="0" u="none" strike="noStrike" cap="none" dirty="0" err="1">
                <a:solidFill>
                  <a:schemeClr val="dk1"/>
                </a:solidFill>
                <a:effectLst/>
                <a:latin typeface="Calibri"/>
                <a:ea typeface="Calibri"/>
                <a:cs typeface="Calibri"/>
                <a:sym typeface="Calibri"/>
              </a:rPr>
              <a:t>DominionGreenHouses</a:t>
            </a:r>
            <a:r>
              <a:rPr lang="en-US" sz="1200" b="0" i="0" u="none" strike="noStrike" cap="none" dirty="0">
                <a:solidFill>
                  <a:schemeClr val="dk1"/>
                </a:solidFill>
                <a:effectLst/>
                <a:latin typeface="Calibri"/>
                <a:ea typeface="Calibri"/>
                <a:cs typeface="Calibri"/>
                <a:sym typeface="Calibri"/>
              </a:rPr>
              <a:t> has also recently acquired a new manufacturing facility and warehouse to expand their business.</a:t>
            </a:r>
            <a:r>
              <a:rPr lang="en-US" sz="1200" b="0" i="0" u="none" strike="noStrike" cap="none" baseline="0" dirty="0">
                <a:solidFill>
                  <a:schemeClr val="dk1"/>
                </a:solidFill>
                <a:effectLst/>
                <a:latin typeface="Calibri"/>
                <a:ea typeface="Calibri"/>
                <a:cs typeface="Calibri"/>
                <a:sym typeface="Calibri"/>
              </a:rPr>
              <a:t> </a:t>
            </a:r>
          </a:p>
          <a:p>
            <a:pPr rtl="0"/>
            <a:r>
              <a:rPr lang="en-US" sz="1200" b="0" i="0" u="none" strike="noStrike" cap="none" dirty="0">
                <a:solidFill>
                  <a:schemeClr val="dk1"/>
                </a:solidFill>
                <a:effectLst/>
                <a:latin typeface="Calibri"/>
                <a:ea typeface="Calibri"/>
                <a:cs typeface="Calibri"/>
                <a:sym typeface="Calibri"/>
              </a:rPr>
              <a:t>Our job is to upgrade their existing server infrastructure to modern standards. As well as integrate their new physical infrastructure.</a:t>
            </a:r>
            <a:br>
              <a:rPr lang="en-US" dirty="0"/>
            </a:br>
            <a:endParaRPr dirty="0"/>
          </a:p>
        </p:txBody>
      </p:sp>
      <p:sp>
        <p:nvSpPr>
          <p:cNvPr id="175" name="Google Shape;17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6716e0214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6716e0214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To facilitate our domain upgrade to Windows 10, we are going to be utilizing Windows deployment system. Windows deployment system will allow us to image the old Windows 7 computers, and any new devices through the network. This will</a:t>
            </a:r>
            <a:r>
              <a:rPr lang="en-US" sz="1200" b="0" i="0" u="none" strike="noStrike" cap="none" baseline="0" dirty="0">
                <a:solidFill>
                  <a:schemeClr val="dk1"/>
                </a:solidFill>
                <a:effectLst/>
                <a:latin typeface="Calibri"/>
                <a:ea typeface="Calibri"/>
                <a:cs typeface="Calibri"/>
                <a:sym typeface="Calibri"/>
              </a:rPr>
              <a:t> d</a:t>
            </a:r>
            <a:r>
              <a:rPr lang="en-US" sz="1200" b="0" i="0" u="none" strike="noStrike" cap="none" dirty="0">
                <a:solidFill>
                  <a:schemeClr val="dk1"/>
                </a:solidFill>
                <a:effectLst/>
                <a:latin typeface="Calibri"/>
                <a:ea typeface="Calibri"/>
                <a:cs typeface="Calibri"/>
                <a:sym typeface="Calibri"/>
              </a:rPr>
              <a:t>rastically save</a:t>
            </a:r>
            <a:r>
              <a:rPr lang="en-US" sz="1200" b="0" i="0" u="none" strike="noStrike" cap="none" baseline="0" dirty="0">
                <a:solidFill>
                  <a:schemeClr val="dk1"/>
                </a:solidFill>
                <a:effectLst/>
                <a:latin typeface="Calibri"/>
                <a:ea typeface="Calibri"/>
                <a:cs typeface="Calibri"/>
                <a:sym typeface="Calibri"/>
              </a:rPr>
              <a:t> time,</a:t>
            </a:r>
            <a:r>
              <a:rPr lang="en-US" sz="1200" b="0" i="0" u="none" strike="noStrike" cap="none" dirty="0">
                <a:solidFill>
                  <a:schemeClr val="dk1"/>
                </a:solidFill>
                <a:effectLst/>
                <a:latin typeface="Calibri"/>
                <a:ea typeface="Calibri"/>
                <a:cs typeface="Calibri"/>
                <a:sym typeface="Calibri"/>
              </a:rPr>
              <a:t> Since an administrator will </a:t>
            </a:r>
            <a:r>
              <a:rPr lang="en-US" sz="1200" b="0" i="0" u="none" strike="noStrike" cap="none" baseline="0" dirty="0">
                <a:solidFill>
                  <a:schemeClr val="dk1"/>
                </a:solidFill>
                <a:effectLst/>
                <a:latin typeface="Calibri"/>
                <a:ea typeface="Calibri"/>
                <a:cs typeface="Calibri"/>
                <a:sym typeface="Calibri"/>
              </a:rPr>
              <a:t>not need to </a:t>
            </a:r>
            <a:r>
              <a:rPr lang="en-US" sz="1200" b="0" i="0" u="none" strike="noStrike" cap="none" dirty="0">
                <a:solidFill>
                  <a:schemeClr val="dk1"/>
                </a:solidFill>
                <a:effectLst/>
                <a:latin typeface="Calibri"/>
                <a:ea typeface="Calibri"/>
                <a:cs typeface="Calibri"/>
                <a:sym typeface="Calibri"/>
              </a:rPr>
              <a:t>move</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workstations or wait for USB sticks. </a:t>
            </a:r>
            <a:endParaRPr dirty="0"/>
          </a:p>
        </p:txBody>
      </p:sp>
      <p:sp>
        <p:nvSpPr>
          <p:cNvPr id="167" name="Google Shape;167;g56716e0214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3378177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For our productivity suite we are utilizing</a:t>
            </a:r>
            <a:r>
              <a:rPr lang="en-US" sz="1200" b="0" i="0" u="none" strike="noStrike" cap="none" baseline="0" dirty="0">
                <a:solidFill>
                  <a:schemeClr val="dk1"/>
                </a:solidFill>
                <a:effectLst/>
                <a:latin typeface="Calibri"/>
                <a:ea typeface="Calibri"/>
                <a:cs typeface="Calibri"/>
                <a:sym typeface="Calibri"/>
              </a:rPr>
              <a:t> the</a:t>
            </a:r>
            <a:r>
              <a:rPr lang="en-US" sz="1200" b="0" i="0" u="none" strike="noStrike" cap="none" dirty="0">
                <a:solidFill>
                  <a:schemeClr val="dk1"/>
                </a:solidFill>
                <a:effectLst/>
                <a:latin typeface="Calibri"/>
                <a:ea typeface="Calibri"/>
                <a:cs typeface="Calibri"/>
                <a:sym typeface="Calibri"/>
              </a:rPr>
              <a:t> software-as-a-service platform G Suite. G Suite will provide </a:t>
            </a:r>
            <a:r>
              <a:rPr lang="en-US" sz="1200" b="0" i="0" u="none" strike="noStrike" cap="none" dirty="0" err="1">
                <a:solidFill>
                  <a:schemeClr val="dk1"/>
                </a:solidFill>
                <a:effectLst/>
                <a:latin typeface="Calibri"/>
                <a:ea typeface="Calibri"/>
                <a:cs typeface="Calibri"/>
                <a:sym typeface="Calibri"/>
              </a:rPr>
              <a:t>DominionGreenHouses</a:t>
            </a:r>
            <a:r>
              <a:rPr lang="en-US" sz="1200" b="0" i="0" u="none" strike="noStrike" cap="none" dirty="0">
                <a:solidFill>
                  <a:schemeClr val="dk1"/>
                </a:solidFill>
                <a:effectLst/>
                <a:latin typeface="Calibri"/>
                <a:ea typeface="Calibri"/>
                <a:cs typeface="Calibri"/>
                <a:sym typeface="Calibri"/>
              </a:rPr>
              <a:t> with a word processor, file system, and email. </a:t>
            </a:r>
            <a:endParaRPr dirty="0"/>
          </a:p>
        </p:txBody>
      </p:sp>
      <p:sp>
        <p:nvSpPr>
          <p:cNvPr id="174" name="Google Shape;17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1078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6b59f244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6b59f244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Why use G-Suite?</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 Suite is used by fortune 500 corporations such as whirlpool and Broadcom.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Google Docs, slides, and sheets are backwards compatible with their Microsoft equivalent products.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Google Drive,</a:t>
            </a:r>
            <a:r>
              <a:rPr lang="en-US" sz="1200" b="0" i="0" u="none" strike="noStrike" cap="none" baseline="0" dirty="0">
                <a:solidFill>
                  <a:schemeClr val="dk1"/>
                </a:solidFill>
                <a:effectLst/>
                <a:latin typeface="Calibri"/>
                <a:ea typeface="Calibri"/>
                <a:cs typeface="Calibri"/>
                <a:sym typeface="Calibri"/>
              </a:rPr>
              <a:t> and </a:t>
            </a:r>
            <a:r>
              <a:rPr lang="en-US" sz="1200" b="0" i="0" u="none" strike="noStrike" cap="none" dirty="0">
                <a:solidFill>
                  <a:schemeClr val="dk1"/>
                </a:solidFill>
                <a:effectLst/>
                <a:latin typeface="Calibri"/>
                <a:ea typeface="Calibri"/>
                <a:cs typeface="Calibri"/>
                <a:sym typeface="Calibri"/>
              </a:rPr>
              <a:t>Gmail are fully backed up and extensive logging is available to administrators.</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a:t>
            </a:r>
            <a:r>
              <a:rPr lang="en-US" sz="1200" b="0" i="0" u="none" strike="noStrike" cap="none" baseline="0" dirty="0">
                <a:solidFill>
                  <a:schemeClr val="dk1"/>
                </a:solidFill>
                <a:effectLst/>
                <a:latin typeface="Calibri"/>
                <a:ea typeface="Calibri"/>
                <a:cs typeface="Calibri"/>
                <a:sym typeface="Calibri"/>
              </a:rPr>
              <a:t> Suite comes with</a:t>
            </a:r>
            <a:r>
              <a:rPr lang="en-US" sz="1200" b="0" i="0" u="none" strike="noStrike" cap="none" dirty="0">
                <a:solidFill>
                  <a:schemeClr val="dk1"/>
                </a:solidFill>
                <a:effectLst/>
                <a:latin typeface="Calibri"/>
                <a:ea typeface="Calibri"/>
                <a:cs typeface="Calibri"/>
                <a:sym typeface="Calibri"/>
              </a:rPr>
              <a:t> a service-level agreement of 99.95%. G Suite is secure, </a:t>
            </a:r>
            <a:r>
              <a:rPr lang="en-US" sz="1200" b="0" i="0" u="none" strike="noStrike" cap="none" baseline="0" dirty="0">
                <a:solidFill>
                  <a:schemeClr val="dk1"/>
                </a:solidFill>
                <a:effectLst/>
                <a:latin typeface="Calibri"/>
                <a:ea typeface="Calibri"/>
                <a:cs typeface="Calibri"/>
                <a:sym typeface="Calibri"/>
              </a:rPr>
              <a:t> We </a:t>
            </a:r>
            <a:r>
              <a:rPr lang="en-US" sz="1200" b="0" i="0" u="none" strike="noStrike" cap="none" dirty="0">
                <a:solidFill>
                  <a:schemeClr val="dk1"/>
                </a:solidFill>
                <a:effectLst/>
                <a:latin typeface="Calibri"/>
                <a:ea typeface="Calibri"/>
                <a:cs typeface="Calibri"/>
                <a:sym typeface="Calibri"/>
              </a:rPr>
              <a:t>enforce</a:t>
            </a:r>
            <a:r>
              <a:rPr lang="en-US" sz="1200" b="0" i="0" u="none" strike="noStrike" cap="none" baseline="0" dirty="0">
                <a:solidFill>
                  <a:schemeClr val="dk1"/>
                </a:solidFill>
                <a:effectLst/>
                <a:latin typeface="Calibri"/>
                <a:ea typeface="Calibri"/>
                <a:cs typeface="Calibri"/>
                <a:sym typeface="Calibri"/>
              </a:rPr>
              <a:t> the use of</a:t>
            </a:r>
            <a:r>
              <a:rPr lang="en-US" sz="1200" b="0" i="0" u="none" strike="noStrike" cap="none" dirty="0">
                <a:solidFill>
                  <a:schemeClr val="dk1"/>
                </a:solidFill>
                <a:effectLst/>
                <a:latin typeface="Calibri"/>
                <a:ea typeface="Calibri"/>
                <a:cs typeface="Calibri"/>
                <a:sym typeface="Calibri"/>
              </a:rPr>
              <a:t> two factor authentication, which will improve security. </a:t>
            </a:r>
          </a:p>
          <a:p>
            <a:pPr marL="0" lvl="0" indent="0" algn="l" rtl="0">
              <a:spcBef>
                <a:spcPts val="0"/>
              </a:spcBef>
              <a:spcAft>
                <a:spcPts val="0"/>
              </a:spcAft>
              <a:buNone/>
            </a:pPr>
            <a:r>
              <a:rPr lang="en-US" sz="1200" b="0" i="0" u="none" strike="noStrike" cap="none" dirty="0">
                <a:solidFill>
                  <a:schemeClr val="dk1"/>
                </a:solidFill>
                <a:effectLst/>
                <a:latin typeface="Calibri"/>
                <a:ea typeface="Calibri"/>
                <a:cs typeface="Calibri"/>
                <a:sym typeface="Calibri"/>
              </a:rPr>
              <a:t>G</a:t>
            </a:r>
            <a:r>
              <a:rPr lang="en-US" sz="1200" b="0" i="0" u="none" strike="noStrike" cap="none" baseline="0" dirty="0">
                <a:solidFill>
                  <a:schemeClr val="dk1"/>
                </a:solidFill>
                <a:effectLst/>
                <a:latin typeface="Calibri"/>
                <a:ea typeface="Calibri"/>
                <a:cs typeface="Calibri"/>
                <a:sym typeface="Calibri"/>
              </a:rPr>
              <a:t> Suite also </a:t>
            </a:r>
            <a:r>
              <a:rPr lang="en-US" sz="1200" b="0" i="0" u="none" strike="noStrike" cap="none" dirty="0">
                <a:solidFill>
                  <a:schemeClr val="dk1"/>
                </a:solidFill>
                <a:effectLst/>
                <a:latin typeface="Calibri"/>
                <a:ea typeface="Calibri"/>
                <a:cs typeface="Calibri"/>
                <a:sym typeface="Calibri"/>
              </a:rPr>
              <a:t>complies</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with numerous ISO standards: (ISO27001, ISO27017, ISO27018). As well as other certifications allowing G Suite to be used in the fields of health and government. </a:t>
            </a:r>
            <a:endParaRPr dirty="0"/>
          </a:p>
        </p:txBody>
      </p:sp>
      <p:sp>
        <p:nvSpPr>
          <p:cNvPr id="181" name="Google Shape;181;g56b59f244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653653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Going more in depth into google drive. Google Drive allows the creation of team drives.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I compare a</a:t>
            </a:r>
            <a:r>
              <a:rPr lang="en-US" sz="1200" b="0" i="0" u="none" strike="noStrike" cap="none" baseline="0" dirty="0">
                <a:solidFill>
                  <a:schemeClr val="dk1"/>
                </a:solidFill>
                <a:effectLst/>
                <a:latin typeface="Calibri"/>
                <a:ea typeface="Calibri"/>
                <a:cs typeface="Calibri"/>
                <a:sym typeface="Calibri"/>
              </a:rPr>
              <a:t> team drive</a:t>
            </a:r>
            <a:r>
              <a:rPr lang="en-US" sz="1200" b="0" i="0" u="none" strike="noStrike" cap="none" dirty="0">
                <a:solidFill>
                  <a:schemeClr val="dk1"/>
                </a:solidFill>
                <a:effectLst/>
                <a:latin typeface="Calibri"/>
                <a:ea typeface="Calibri"/>
                <a:cs typeface="Calibri"/>
                <a:sym typeface="Calibri"/>
              </a:rPr>
              <a:t> to a network drive in an NTFS file system, The</a:t>
            </a:r>
            <a:r>
              <a:rPr lang="en-US" sz="1200" b="0" i="0" u="none" strike="noStrike" cap="none" baseline="0" dirty="0">
                <a:solidFill>
                  <a:schemeClr val="dk1"/>
                </a:solidFill>
                <a:effectLst/>
                <a:latin typeface="Calibri"/>
                <a:ea typeface="Calibri"/>
                <a:cs typeface="Calibri"/>
                <a:sym typeface="Calibri"/>
              </a:rPr>
              <a:t> advantage being that</a:t>
            </a:r>
            <a:r>
              <a:rPr lang="en-US" sz="1200" b="0" i="0" u="none" strike="noStrike" cap="none" dirty="0">
                <a:solidFill>
                  <a:schemeClr val="dk1"/>
                </a:solidFill>
                <a:effectLst/>
                <a:latin typeface="Calibri"/>
                <a:ea typeface="Calibri"/>
                <a:cs typeface="Calibri"/>
                <a:sym typeface="Calibri"/>
              </a:rPr>
              <a:t> google drive is available over the internet.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Like in active directory you can add users too these team drives through the use of security groups.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This</a:t>
            </a:r>
            <a:r>
              <a:rPr lang="en-US" sz="1200" b="0" i="0" u="none" strike="noStrike" cap="none" baseline="0" dirty="0">
                <a:solidFill>
                  <a:schemeClr val="dk1"/>
                </a:solidFill>
                <a:effectLst/>
                <a:latin typeface="Calibri"/>
                <a:ea typeface="Calibri"/>
                <a:cs typeface="Calibri"/>
                <a:sym typeface="Calibri"/>
              </a:rPr>
              <a:t> allows us to</a:t>
            </a:r>
            <a:r>
              <a:rPr lang="en-US" sz="1200" b="0" i="0" u="none" strike="noStrike" cap="none" dirty="0">
                <a:solidFill>
                  <a:schemeClr val="dk1"/>
                </a:solidFill>
                <a:effectLst/>
                <a:latin typeface="Calibri"/>
                <a:ea typeface="Calibri"/>
                <a:cs typeface="Calibri"/>
                <a:sym typeface="Calibri"/>
              </a:rPr>
              <a:t> achieve the security principle of least privilege on our customers files.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With two factor authentication enabled for all users,</a:t>
            </a:r>
            <a:r>
              <a:rPr lang="en-US" sz="1200" b="0" i="0" u="none" strike="noStrike" cap="none" baseline="0"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rPr>
              <a:t>we feel confident that we can use G suite for sensitive data. </a:t>
            </a:r>
          </a:p>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To reiterate Google Docs, slides, and sheets are backwards compatible with their Microsoft equivalent products. </a:t>
            </a:r>
            <a:endParaRPr dirty="0"/>
          </a:p>
        </p:txBody>
      </p:sp>
      <p:sp>
        <p:nvSpPr>
          <p:cNvPr id="188" name="Google Shape;188;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4565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As I mentioned before google provides extensive logging for administrators. This is done through google reports. Here you can track a ton of data, from the number of users not enrolled with two factor authentication. To the number of emails sent, to the number of files shared. To what user was logged into with what IP address at what time.</a:t>
            </a:r>
            <a:endParaRPr dirty="0"/>
          </a:p>
        </p:txBody>
      </p:sp>
      <p:sp>
        <p:nvSpPr>
          <p:cNvPr id="195" name="Google Shape;19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579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6b59f244f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6b59f244f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b="0" i="0" u="none" strike="noStrike" cap="none" dirty="0">
                <a:solidFill>
                  <a:schemeClr val="dk1"/>
                </a:solidFill>
                <a:effectLst/>
                <a:latin typeface="Calibri"/>
                <a:ea typeface="Calibri"/>
                <a:cs typeface="Calibri"/>
                <a:sym typeface="Calibri"/>
              </a:rPr>
              <a:t>For our customers website, we are using google cloud platform as our Infrastructure-as-a-service host. By using Google cloud platform we are able to eliminate short term capital hardware expenses to the cloud. With a three year commitment our web solution will only cost </a:t>
            </a:r>
            <a:r>
              <a:rPr lang="en-US" sz="1200" b="0" i="0" u="none" strike="noStrike" cap="none" dirty="0" err="1">
                <a:solidFill>
                  <a:schemeClr val="dk1"/>
                </a:solidFill>
                <a:effectLst/>
                <a:latin typeface="Calibri"/>
                <a:ea typeface="Calibri"/>
                <a:cs typeface="Calibri"/>
                <a:sym typeface="Calibri"/>
              </a:rPr>
              <a:t>DominionGreenHouses</a:t>
            </a:r>
            <a:r>
              <a:rPr lang="en-US" sz="1200" b="0" i="0" u="none" strike="noStrike" cap="none" dirty="0">
                <a:solidFill>
                  <a:schemeClr val="dk1"/>
                </a:solidFill>
                <a:effectLst/>
                <a:latin typeface="Calibri"/>
                <a:ea typeface="Calibri"/>
                <a:cs typeface="Calibri"/>
                <a:sym typeface="Calibri"/>
              </a:rPr>
              <a:t> $23 per month or $830 over</a:t>
            </a:r>
            <a:r>
              <a:rPr lang="en-US" sz="1200" b="0" i="0" u="none" strike="noStrike" cap="none" baseline="0" dirty="0">
                <a:solidFill>
                  <a:schemeClr val="dk1"/>
                </a:solidFill>
                <a:effectLst/>
                <a:latin typeface="Calibri"/>
                <a:ea typeface="Calibri"/>
                <a:cs typeface="Calibri"/>
                <a:sym typeface="Calibri"/>
              </a:rPr>
              <a:t> the three</a:t>
            </a:r>
            <a:r>
              <a:rPr lang="en-US" sz="1200" b="0" i="0" u="none" strike="noStrike" cap="none" dirty="0">
                <a:solidFill>
                  <a:schemeClr val="dk1"/>
                </a:solidFill>
                <a:effectLst/>
                <a:latin typeface="Calibri"/>
                <a:ea typeface="Calibri"/>
                <a:cs typeface="Calibri"/>
                <a:sym typeface="Calibri"/>
              </a:rPr>
              <a:t> year period. That price is in Canadian dollars. Our</a:t>
            </a:r>
            <a:r>
              <a:rPr lang="en-US" sz="1200" b="0" i="0" u="none" strike="noStrike" cap="none" baseline="0" dirty="0">
                <a:solidFill>
                  <a:schemeClr val="dk1"/>
                </a:solidFill>
                <a:effectLst/>
                <a:latin typeface="Calibri"/>
                <a:ea typeface="Calibri"/>
                <a:cs typeface="Calibri"/>
                <a:sym typeface="Calibri"/>
              </a:rPr>
              <a:t> instance is hosted in the googles Montreal data center.</a:t>
            </a:r>
          </a:p>
          <a:p>
            <a:pPr marL="0" lvl="0" indent="0" algn="l" rtl="0">
              <a:lnSpc>
                <a:spcPct val="115000"/>
              </a:lnSpc>
              <a:spcBef>
                <a:spcPts val="0"/>
              </a:spcBef>
              <a:spcAft>
                <a:spcPts val="0"/>
              </a:spcAft>
              <a:buClr>
                <a:schemeClr val="dk1"/>
              </a:buClr>
              <a:buSzPts val="1100"/>
              <a:buFont typeface="Arial"/>
              <a:buNone/>
            </a:pPr>
            <a:endParaRPr lang="en-US" sz="1200" b="0" i="0" u="none" strike="noStrike" cap="none" baseline="0" dirty="0">
              <a:solidFill>
                <a:schemeClr val="dk1"/>
              </a:solidFill>
              <a:effectLst/>
              <a:latin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200" b="0" i="0" u="none" strike="noStrike" cap="none" baseline="0" dirty="0">
                <a:solidFill>
                  <a:schemeClr val="dk1"/>
                </a:solidFill>
                <a:effectLst/>
                <a:latin typeface="Calibri"/>
                <a:cs typeface="Calibri"/>
                <a:sym typeface="Calibri"/>
              </a:rPr>
              <a:t>Now I give the torch too Darren, to talk about security.</a:t>
            </a:r>
            <a:endParaRPr dirty="0"/>
          </a:p>
        </p:txBody>
      </p:sp>
      <p:sp>
        <p:nvSpPr>
          <p:cNvPr id="204" name="Google Shape;204;g56b59f244f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2472923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r>
              <a:rPr lang="en-US" sz="1200" b="0" i="0" u="none" strike="noStrike" cap="none" dirty="0">
                <a:solidFill>
                  <a:schemeClr val="dk1"/>
                </a:solidFill>
                <a:effectLst/>
                <a:latin typeface="Calibri"/>
                <a:ea typeface="Calibri"/>
                <a:cs typeface="Calibri"/>
                <a:sym typeface="Calibri"/>
              </a:rPr>
              <a:t>(45 seconds)</a:t>
            </a:r>
          </a:p>
          <a:p>
            <a:r>
              <a:rPr lang="en-US" sz="1200" b="0" i="0" u="none" strike="noStrike" cap="none" dirty="0">
                <a:solidFill>
                  <a:schemeClr val="dk1"/>
                </a:solidFill>
                <a:effectLst/>
                <a:latin typeface="Calibri"/>
                <a:ea typeface="Calibri"/>
                <a:cs typeface="Calibri"/>
                <a:sym typeface="Calibri"/>
              </a:rPr>
              <a:t>Regarding security and loss prevention, the purpose of Dominion Greenhouses’ network is a service that increases the efficiency of its employees and does not bring any direct income on its own.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Because we have our sensitive data on the cloud secured with 2FA, and because we have reliable back-ups, the main cost of a security breach in this case is reduced efficiency of operations and the lost time for the IT team to recover.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With that in mind we approached analyzing the ROI of solutions based on the frameworks outlined in these books.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They propose using the existing network as a baseline and then using large ranges to approximate the costs of compromise and using probabilities and simulations on the set to measure the effectiveness of a solution.</a:t>
            </a:r>
          </a:p>
          <a:p>
            <a:br>
              <a:rPr lang="en-US" dirty="0"/>
            </a:br>
            <a:endParaRPr dirty="0"/>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br>
              <a:rPr lang="en-US" dirty="0"/>
            </a:br>
            <a:r>
              <a:rPr lang="en-US" dirty="0"/>
              <a:t>(30 seconds)</a:t>
            </a:r>
          </a:p>
          <a:p>
            <a:r>
              <a:rPr lang="en-US" sz="1200" b="0" i="0" u="none" strike="noStrike" cap="none" dirty="0">
                <a:solidFill>
                  <a:schemeClr val="dk1"/>
                </a:solidFill>
                <a:effectLst/>
                <a:latin typeface="Calibri"/>
                <a:ea typeface="Calibri"/>
                <a:cs typeface="Calibri"/>
                <a:sym typeface="Calibri"/>
              </a:rPr>
              <a:t>The baseline represents the current state of the network, so the network and services that we’ve discussed so far minus the cloud represents our baseline network.</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From the baseline we categorized proposals based on if they help us prevent, detect or respond to incidents and adjust our simulation values.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For example, an IDS will reduce the upper bounds cost of certain breaches, whereas an WSA would reduce the likelihood of a breach. Then we can run the simulations with those new numbers and compare to our baseline to evaluate the ROI. </a:t>
            </a:r>
          </a:p>
          <a:p>
            <a:endParaRPr lang="en-US" sz="1200" b="0" i="0" u="none" strike="noStrike" cap="none" dirty="0">
              <a:solidFill>
                <a:schemeClr val="dk1"/>
              </a:solidFill>
              <a:effectLst/>
              <a:latin typeface="Calibri"/>
              <a:ea typeface="Calibri"/>
              <a:cs typeface="Calibri"/>
              <a:sym typeface="Calibri"/>
            </a:endParaRPr>
          </a:p>
        </p:txBody>
      </p:sp>
      <p:sp>
        <p:nvSpPr>
          <p:cNvPr id="388" name="Google Shape;38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rtl="0"/>
            <a:endParaRPr lang="en-US" sz="1200" b="0" i="0" u="none" strike="noStrike" cap="none" dirty="0">
              <a:solidFill>
                <a:schemeClr val="dk1"/>
              </a:solidFill>
              <a:effectLst/>
              <a:latin typeface="Calibri"/>
              <a:ea typeface="Calibri"/>
              <a:cs typeface="Calibri"/>
              <a:sym typeface="Calibri"/>
            </a:endParaRPr>
          </a:p>
          <a:p>
            <a:pPr rtl="0"/>
            <a:r>
              <a:rPr lang="en-US" sz="1200" b="0" i="0" u="none" strike="noStrike" cap="none" dirty="0">
                <a:solidFill>
                  <a:schemeClr val="dk1"/>
                </a:solidFill>
                <a:effectLst/>
                <a:latin typeface="Calibri"/>
                <a:ea typeface="Calibri"/>
                <a:cs typeface="Calibri"/>
                <a:sym typeface="Calibri"/>
              </a:rPr>
              <a:t>(1.45 minutes)</a:t>
            </a:r>
          </a:p>
          <a:p>
            <a:pPr rtl="0"/>
            <a:r>
              <a:rPr lang="en-US" sz="1200" b="0" i="0" u="none" strike="noStrike" cap="none" dirty="0">
                <a:solidFill>
                  <a:schemeClr val="dk1"/>
                </a:solidFill>
                <a:effectLst/>
                <a:latin typeface="Calibri"/>
                <a:ea typeface="Calibri"/>
                <a:cs typeface="Calibri"/>
                <a:sym typeface="Calibri"/>
              </a:rPr>
              <a:t>The main result of running these simulations are these expected loss graphs, the values we used to get these graphs can be found on our </a:t>
            </a:r>
            <a:r>
              <a:rPr lang="en-US" sz="1200" b="0" i="0" u="none" strike="noStrike" cap="none" dirty="0" err="1">
                <a:solidFill>
                  <a:schemeClr val="dk1"/>
                </a:solidFill>
                <a:effectLst/>
                <a:latin typeface="Calibri"/>
                <a:ea typeface="Calibri"/>
                <a:cs typeface="Calibri"/>
                <a:sym typeface="Calibri"/>
              </a:rPr>
              <a:t>Github</a:t>
            </a:r>
            <a:r>
              <a:rPr lang="en-US" sz="1200" b="0" i="0" u="none" strike="noStrike" cap="none" dirty="0">
                <a:solidFill>
                  <a:schemeClr val="dk1"/>
                </a:solidFill>
                <a:effectLst/>
                <a:latin typeface="Calibri"/>
                <a:ea typeface="Calibri"/>
                <a:cs typeface="Calibri"/>
                <a:sym typeface="Calibri"/>
              </a:rPr>
              <a:t> page.</a:t>
            </a:r>
          </a:p>
          <a:p>
            <a:pPr rtl="0"/>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red lines are the inherent risk, which is the risk of the baseline network, the black is the risk tolerance of the organization, how much risk an organization is willing to accept, in this case we had to make an estimate about what would be acceptable for them and the green shows the risk as a result of our mitigation, in this case quarterly end-user training.</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simulations that use the cloud on the right already align much more closely with what we propose to be a reasonable risk tolerance in this case. Assuming our cloud services come bundled with a suite like </a:t>
            </a:r>
            <a:r>
              <a:rPr lang="en-US" sz="1200" b="0" i="0" u="none" strike="noStrike" cap="none" dirty="0" err="1">
                <a:solidFill>
                  <a:schemeClr val="dk1"/>
                </a:solidFill>
                <a:effectLst/>
                <a:latin typeface="Calibri"/>
                <a:ea typeface="Calibri"/>
                <a:cs typeface="Calibri"/>
                <a:sym typeface="Calibri"/>
              </a:rPr>
              <a:t>GSuite</a:t>
            </a:r>
            <a:r>
              <a:rPr lang="en-US" sz="1200" b="0" i="0" u="none" strike="noStrike" cap="none" dirty="0">
                <a:solidFill>
                  <a:schemeClr val="dk1"/>
                </a:solidFill>
                <a:effectLst/>
                <a:latin typeface="Calibri"/>
                <a:ea typeface="Calibri"/>
                <a:cs typeface="Calibri"/>
                <a:sym typeface="Calibri"/>
              </a:rPr>
              <a:t> or Office 365 that we need anyway, the ROI is about $8000.</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The reduction for the Cloud vs DMZ is the result of lowering the probabilities of certain privileged compromises by 10-15% that would use the DMZ to gain an initial foothold, and we made this assumption because, although the DMZ and Cloud services may both be open to automated scanning and attack tools, the Cloud provider would likely filter that, and our firewall may or may not. The other reason is the added complexity of managing the firewall and DMZ services which add some risk as well. So if the chance of a particular compromise was 20% then we’re proposing that can be reduced from once every 5 years to once every 10 years by using the cloud instead of a DMZ. </a:t>
            </a:r>
          </a:p>
          <a:p>
            <a:endParaRPr lang="en-US" sz="1200" b="0" i="0" u="none" strike="noStrike" cap="none" dirty="0">
              <a:solidFill>
                <a:schemeClr val="dk1"/>
              </a:solidFill>
              <a:effectLst/>
              <a:latin typeface="Calibri"/>
              <a:ea typeface="Calibri"/>
              <a:cs typeface="Calibri"/>
              <a:sym typeface="Calibri"/>
            </a:endParaRPr>
          </a:p>
          <a:p>
            <a:br>
              <a:rPr lang="en-US" dirty="0"/>
            </a:br>
            <a:br>
              <a:rPr lang="en-US" dirty="0"/>
            </a:br>
            <a:endParaRPr dirty="0"/>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2260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Lastly, the graph on the left shows again the Cloud w/ User training where the graph on the right shows that with the addition of a dedicated IDS.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They look very similar but the addition of an IDS has a significant decrease in the cost of expensive breaches.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probability of loss exceeding $30000 has dropped 7%, which is nearly as much as our DMZ to Cloud simulation, at 8%, and the expected total loss has dropped $4000, so although the IDS may not pay for itself annually over time it will give a positive return on investment.</a:t>
            </a:r>
            <a:br>
              <a:rPr lang="en-US" dirty="0"/>
            </a:b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easiest gains were made by moving services to the cloud that would require a DMZ, like email and the website.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But in total, by spending about $10000 a year on user training and $10-15000 on maintaining an IDS, and using the cloud for externally-accessed services the expected loss drops by about $12-15000 annually, which is still not a complete return on investment, but we think that the slight loss is justifiable because the effects of training will be cumulative, and an IDS can significantly reduce the cost of expensive less-frequent breaches.</a:t>
            </a:r>
            <a:endParaRPr dirty="0"/>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4213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The image you see now is the floor plan for the manufacturing</a:t>
            </a:r>
            <a:r>
              <a:rPr lang="en-US" sz="1200" b="0" i="0" u="none" strike="noStrike" cap="none" baseline="0" dirty="0">
                <a:solidFill>
                  <a:schemeClr val="dk1"/>
                </a:solidFill>
                <a:effectLst/>
                <a:latin typeface="Calibri"/>
                <a:ea typeface="Calibri"/>
                <a:cs typeface="Calibri"/>
                <a:sym typeface="Calibri"/>
              </a:rPr>
              <a:t> plant</a:t>
            </a:r>
            <a:r>
              <a:rPr lang="en-US" sz="1200" b="0" i="0" u="none" strike="noStrike" cap="none" dirty="0">
                <a:solidFill>
                  <a:schemeClr val="dk1"/>
                </a:solidFill>
                <a:effectLst/>
                <a:latin typeface="Calibri"/>
                <a:ea typeface="Calibri"/>
                <a:cs typeface="Calibri"/>
                <a:sym typeface="Calibri"/>
              </a:rPr>
              <a:t> which will house 150 employees.</a:t>
            </a:r>
            <a:r>
              <a:rPr lang="en-US" sz="1200" b="0" i="0" u="none" strike="noStrike" cap="none" baseline="0" dirty="0">
                <a:solidFill>
                  <a:schemeClr val="dk1"/>
                </a:solidFill>
                <a:effectLst/>
                <a:latin typeface="Calibri"/>
                <a:ea typeface="Calibri"/>
                <a:cs typeface="Calibri"/>
                <a:sym typeface="Calibri"/>
              </a:rPr>
              <a:t> </a:t>
            </a:r>
          </a:p>
          <a:p>
            <a:pPr rtl="0"/>
            <a:r>
              <a:rPr lang="en-US" sz="1200" b="0" i="0" u="none" strike="noStrike" cap="none" dirty="0">
                <a:solidFill>
                  <a:schemeClr val="dk1"/>
                </a:solidFill>
                <a:effectLst/>
                <a:latin typeface="Calibri"/>
                <a:ea typeface="Calibri"/>
                <a:cs typeface="Calibri"/>
                <a:sym typeface="Calibri"/>
              </a:rPr>
              <a:t>The manufacturing plant has some special requirements not found in the other buildings. </a:t>
            </a:r>
          </a:p>
          <a:p>
            <a:pPr rtl="0"/>
            <a:r>
              <a:rPr lang="en-US" sz="1200" b="0" i="0" u="none" strike="noStrike" cap="none" dirty="0">
                <a:solidFill>
                  <a:schemeClr val="dk1"/>
                </a:solidFill>
                <a:effectLst/>
                <a:latin typeface="Calibri"/>
                <a:ea typeface="Calibri"/>
                <a:cs typeface="Calibri"/>
                <a:sym typeface="Calibri"/>
              </a:rPr>
              <a:t>Thin clients will be required in both a clean room and a heavy industrial room. Adequate wireless coverage is required on the floor of the manufacturing areas including docking areas.</a:t>
            </a:r>
            <a:endParaRPr lang="en-US" b="0" dirty="0">
              <a:effectLst/>
            </a:endParaRPr>
          </a:p>
          <a:p>
            <a:br>
              <a:rPr lang="en-US" dirty="0"/>
            </a:b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277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Lastly, the graph on the left shows again the Cloud w/ User training where the graph on the right shows that with the addition of a dedicated IDS.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They look very similar but the addition of an IDS has a significant decrease in the cost of expensive breaches.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probability of loss exceeding $30000 has dropped 7%, which is nearly as much as our DMZ to Cloud simulation, at 8%, and the expected total loss has dropped $4000, so although the IDS may not pay for itself annually over time it will give a positive return on investment.</a:t>
            </a:r>
            <a:br>
              <a:rPr lang="en-US" dirty="0"/>
            </a:b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The easiest gains were made by moving services to the cloud that would require a DMZ, like email and the website.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But in total, by spending about $10000 a year on user training and $10-15000 on maintaining an IDS, and using the cloud for externally-accessed services the expected loss drops by about $12-15000 annually, which is still not a complete return on investment, but we think that the slight loss is justifiable because the effects of training will be cumulative, and an IDS can significantly reduce the cost of expensive less-frequent breaches.</a:t>
            </a:r>
            <a:endParaRPr dirty="0"/>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17953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Our Active Directory and bulk network configuration and monitoring scripts are all hosted on our </a:t>
            </a:r>
            <a:r>
              <a:rPr lang="en-US" dirty="0" err="1"/>
              <a:t>Github</a:t>
            </a:r>
            <a:r>
              <a:rPr lang="en-US" dirty="0"/>
              <a:t> page, as well as our submitted documentation, this </a:t>
            </a:r>
            <a:r>
              <a:rPr lang="en-US" dirty="0" err="1"/>
              <a:t>powerpoint</a:t>
            </a:r>
            <a:r>
              <a:rPr lang="en-US" dirty="0"/>
              <a:t> and the excel spreadsheets that we used in our risk analysis.</a:t>
            </a:r>
            <a:endParaRPr dirty="0"/>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987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The image you see now is the floor plan for the warehouse which will house 4 employees.</a:t>
            </a:r>
            <a:r>
              <a:rPr lang="en-US" sz="1200" b="0" i="0" u="none" strike="noStrike" cap="none" baseline="0" dirty="0">
                <a:solidFill>
                  <a:schemeClr val="dk1"/>
                </a:solidFill>
                <a:effectLst/>
                <a:latin typeface="Calibri"/>
                <a:ea typeface="Calibri"/>
                <a:cs typeface="Calibri"/>
                <a:sym typeface="Calibri"/>
              </a:rPr>
              <a:t> </a:t>
            </a:r>
          </a:p>
          <a:p>
            <a:r>
              <a:rPr lang="en-US" sz="1200" b="0" i="0" u="none" strike="noStrike" cap="none" baseline="0" dirty="0">
                <a:solidFill>
                  <a:schemeClr val="dk1"/>
                </a:solidFill>
                <a:effectLst/>
                <a:latin typeface="Calibri"/>
                <a:ea typeface="Calibri"/>
                <a:cs typeface="Calibri"/>
                <a:sym typeface="Calibri"/>
              </a:rPr>
              <a:t>Wireless coverage is required throughout the warehouse. </a:t>
            </a:r>
          </a:p>
          <a:p>
            <a:r>
              <a:rPr lang="en-US" sz="1200" b="0" i="0" u="none" strike="noStrike" cap="none" dirty="0">
                <a:solidFill>
                  <a:schemeClr val="dk1"/>
                </a:solidFill>
                <a:effectLst/>
                <a:latin typeface="Calibri"/>
                <a:ea typeface="Calibri"/>
                <a:cs typeface="Calibri"/>
                <a:sym typeface="Calibri"/>
              </a:rPr>
              <a:t>So without further ado. </a:t>
            </a:r>
            <a:r>
              <a:rPr lang="en-US" sz="1200" b="0" i="0" u="none" strike="noStrike" cap="none" dirty="0" err="1">
                <a:solidFill>
                  <a:schemeClr val="dk1"/>
                </a:solidFill>
                <a:effectLst/>
                <a:latin typeface="Calibri"/>
                <a:ea typeface="Calibri"/>
                <a:cs typeface="Calibri"/>
                <a:sym typeface="Calibri"/>
              </a:rPr>
              <a:t>Yasin</a:t>
            </a:r>
            <a:r>
              <a:rPr lang="en-US" sz="1200" b="0" i="0" u="none" strike="noStrike" cap="none" dirty="0">
                <a:solidFill>
                  <a:schemeClr val="dk1"/>
                </a:solidFill>
                <a:effectLst/>
                <a:latin typeface="Calibri"/>
                <a:ea typeface="Calibri"/>
                <a:cs typeface="Calibri"/>
                <a:sym typeface="Calibri"/>
              </a:rPr>
              <a:t> will start our presentation with our</a:t>
            </a:r>
            <a:r>
              <a:rPr lang="en-US" sz="1200" b="0" i="0" u="none" strike="noStrike" cap="none" baseline="0" dirty="0">
                <a:solidFill>
                  <a:schemeClr val="dk1"/>
                </a:solidFill>
                <a:effectLst/>
                <a:latin typeface="Calibri"/>
                <a:ea typeface="Calibri"/>
                <a:cs typeface="Calibri"/>
                <a:sym typeface="Calibri"/>
              </a:rPr>
              <a:t> on-</a:t>
            </a:r>
            <a:r>
              <a:rPr lang="en-US" sz="1200" b="0" i="0" u="none" strike="noStrike" cap="none" baseline="0" dirty="0" err="1">
                <a:solidFill>
                  <a:schemeClr val="dk1"/>
                </a:solidFill>
                <a:effectLst/>
                <a:latin typeface="Calibri"/>
                <a:ea typeface="Calibri"/>
                <a:cs typeface="Calibri"/>
                <a:sym typeface="Calibri"/>
              </a:rPr>
              <a:t>prem</a:t>
            </a:r>
            <a:r>
              <a:rPr lang="en-US" sz="1200" b="0" i="0" u="none" strike="noStrike" cap="none" baseline="0" dirty="0">
                <a:solidFill>
                  <a:schemeClr val="dk1"/>
                </a:solidFill>
                <a:effectLst/>
                <a:latin typeface="Calibri"/>
                <a:ea typeface="Calibri"/>
                <a:cs typeface="Calibri"/>
                <a:sym typeface="Calibri"/>
              </a:rPr>
              <a:t> virtualization</a:t>
            </a:r>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7290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CA" dirty="0"/>
              <a:t>(40 seconds)</a:t>
            </a:r>
          </a:p>
          <a:p>
            <a:pPr marL="171450" lvl="0" indent="-171450" algn="l" rtl="0">
              <a:spcBef>
                <a:spcPts val="0"/>
              </a:spcBef>
              <a:spcAft>
                <a:spcPts val="0"/>
              </a:spcAft>
              <a:buClr>
                <a:schemeClr val="dk1"/>
              </a:buClr>
              <a:buSzPts val="1200"/>
              <a:buFont typeface="Calibri"/>
              <a:buChar char="-"/>
            </a:pPr>
            <a:r>
              <a:rPr lang="en-CA" dirty="0"/>
              <a:t>We decided to have two physical servers one in HQ and the other in MP sites which are the two busiest sites of this enterprise. </a:t>
            </a:r>
          </a:p>
          <a:p>
            <a:pPr marL="0" lvl="0" indent="0" algn="l" rtl="0">
              <a:spcBef>
                <a:spcPts val="0"/>
              </a:spcBef>
              <a:spcAft>
                <a:spcPts val="0"/>
              </a:spcAft>
              <a:buClr>
                <a:schemeClr val="dk1"/>
              </a:buClr>
              <a:buSzPts val="1200"/>
              <a:buFont typeface="Calibri"/>
              <a:buNone/>
            </a:pPr>
            <a:r>
              <a:rPr lang="en-CA" dirty="0"/>
              <a:t>  After configuring  disk redundancy, we installed </a:t>
            </a:r>
            <a:r>
              <a:rPr lang="en-CA" dirty="0" err="1"/>
              <a:t>ESXi</a:t>
            </a:r>
            <a:r>
              <a:rPr lang="en-CA" dirty="0"/>
              <a:t>  as the hypervisor OS. And once we installed the </a:t>
            </a:r>
            <a:r>
              <a:rPr lang="en-CA" dirty="0" err="1"/>
              <a:t>ESXi</a:t>
            </a:r>
            <a:r>
              <a:rPr lang="en-CA" dirty="0"/>
              <a:t>, we deployed vCenter SA so we can manage the virtual environment more practically. And now that our virtual infrastructure was ready, we could now migrate DC and </a:t>
            </a:r>
            <a:r>
              <a:rPr lang="en-CA" dirty="0" err="1"/>
              <a:t>FileServer</a:t>
            </a:r>
            <a:r>
              <a:rPr lang="en-CA" dirty="0"/>
              <a:t> using the same methods we used in our tests.</a:t>
            </a:r>
          </a:p>
        </p:txBody>
      </p:sp>
      <p:sp>
        <p:nvSpPr>
          <p:cNvPr id="190" name="Google Shape;19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CA" dirty="0"/>
              <a:t>(60 seconds)</a:t>
            </a:r>
          </a:p>
          <a:p>
            <a:pPr marL="171450" lvl="0" indent="-171450" algn="l" rtl="0">
              <a:spcBef>
                <a:spcPts val="0"/>
              </a:spcBef>
              <a:spcAft>
                <a:spcPts val="0"/>
              </a:spcAft>
              <a:buClr>
                <a:schemeClr val="dk1"/>
              </a:buClr>
              <a:buSzPts val="1200"/>
              <a:buFont typeface="Calibri"/>
              <a:buChar char="-"/>
            </a:pPr>
            <a:r>
              <a:rPr lang="en-CA" dirty="0"/>
              <a:t>As soon as we were provided with our VMs, we tested our migration strategy on </a:t>
            </a:r>
            <a:r>
              <a:rPr lang="en-CA" dirty="0" err="1"/>
              <a:t>Vmware</a:t>
            </a:r>
            <a:r>
              <a:rPr lang="en-CA" dirty="0"/>
              <a:t> workstation. </a:t>
            </a:r>
          </a:p>
          <a:p>
            <a:pPr marL="171450" lvl="0" indent="-171450" algn="l" rtl="0">
              <a:spcBef>
                <a:spcPts val="0"/>
              </a:spcBef>
              <a:spcAft>
                <a:spcPts val="0"/>
              </a:spcAft>
              <a:buClr>
                <a:schemeClr val="dk1"/>
              </a:buClr>
              <a:buSzPts val="1200"/>
              <a:buFont typeface="Calibri"/>
              <a:buChar char="-"/>
            </a:pPr>
            <a:endParaRPr lang="en-CA" dirty="0"/>
          </a:p>
          <a:p>
            <a:pPr marL="171450" lvl="0" indent="-171450" algn="l" rtl="0">
              <a:spcBef>
                <a:spcPts val="0"/>
              </a:spcBef>
              <a:spcAft>
                <a:spcPts val="0"/>
              </a:spcAft>
              <a:buClr>
                <a:schemeClr val="dk1"/>
              </a:buClr>
              <a:buSzPts val="1200"/>
              <a:buFont typeface="Calibri"/>
              <a:buChar char="-"/>
            </a:pPr>
            <a:r>
              <a:rPr lang="en-CA" dirty="0"/>
              <a:t>The migration method we used for Active Directory was the Live migration method. This migration strategy will help us perform our Active directory migration with zero down time by separating the upgrading the server OS and migration process. </a:t>
            </a:r>
            <a:endParaRPr dirty="0"/>
          </a:p>
          <a:p>
            <a:pPr marL="0" lvl="0" indent="0" algn="l" rtl="0">
              <a:spcBef>
                <a:spcPts val="0"/>
              </a:spcBef>
              <a:spcAft>
                <a:spcPts val="0"/>
              </a:spcAft>
              <a:buClr>
                <a:schemeClr val="dk1"/>
              </a:buClr>
              <a:buSzPts val="1200"/>
              <a:buFont typeface="Calibri"/>
              <a:buNone/>
            </a:pPr>
            <a:endParaRPr lang="en-US" dirty="0"/>
          </a:p>
          <a:p>
            <a:pPr marL="171450" lvl="0" indent="-171450" algn="l" rtl="0">
              <a:spcBef>
                <a:spcPts val="0"/>
              </a:spcBef>
              <a:spcAft>
                <a:spcPts val="0"/>
              </a:spcAft>
              <a:buClr>
                <a:schemeClr val="dk1"/>
              </a:buClr>
              <a:buSzPts val="1200"/>
              <a:buFont typeface="Calibri"/>
              <a:buChar char="-"/>
            </a:pPr>
            <a:r>
              <a:rPr lang="en-US" dirty="0"/>
              <a:t>We also tested  File server migration. The important point here was transferring the NTFS permissions while transferring the files. And we used Microsoft Migration Tool to make sure that NTFS permission are also migrated.</a:t>
            </a:r>
          </a:p>
          <a:p>
            <a:pPr marL="171450" lvl="0" indent="-171450" algn="l" rtl="0">
              <a:spcBef>
                <a:spcPts val="0"/>
              </a:spcBef>
              <a:spcAft>
                <a:spcPts val="0"/>
              </a:spcAft>
              <a:buClr>
                <a:schemeClr val="dk1"/>
              </a:buClr>
              <a:buSzPts val="1200"/>
              <a:buFont typeface="Calibri"/>
              <a:buChar char="-"/>
            </a:pPr>
            <a:endParaRPr lang="en-CA" dirty="0"/>
          </a:p>
          <a:p>
            <a:pPr marL="171450" lvl="0" indent="-171450" algn="l" rtl="0">
              <a:spcBef>
                <a:spcPts val="0"/>
              </a:spcBef>
              <a:spcAft>
                <a:spcPts val="0"/>
              </a:spcAft>
              <a:buClr>
                <a:schemeClr val="dk1"/>
              </a:buClr>
              <a:buSzPts val="1200"/>
              <a:buFont typeface="Calibri"/>
              <a:buChar char="-"/>
            </a:pPr>
            <a:r>
              <a:rPr lang="en-CA" dirty="0"/>
              <a:t>After verifying the accuracy of these tests, we were nearly good to go and perform this migration in our virtualized platform on the physical servers,</a:t>
            </a:r>
            <a:r>
              <a:rPr lang="en-CA" baseline="0" dirty="0"/>
              <a:t> b</a:t>
            </a:r>
            <a:r>
              <a:rPr lang="en-CA" dirty="0"/>
              <a:t>ut before that we had to prepare this physical and virtual environment. </a:t>
            </a:r>
            <a:endParaRPr dirty="0"/>
          </a:p>
        </p:txBody>
      </p:sp>
      <p:sp>
        <p:nvSpPr>
          <p:cNvPr id="182" name="Google Shape;18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r>
              <a:rPr lang="en-US" dirty="0"/>
              <a:t>(30 seconds)</a:t>
            </a:r>
          </a:p>
          <a:p>
            <a:pPr marL="0" lvl="0" indent="0" algn="l" rtl="0">
              <a:spcBef>
                <a:spcPts val="0"/>
              </a:spcBef>
              <a:spcAft>
                <a:spcPts val="0"/>
              </a:spcAft>
              <a:buClr>
                <a:schemeClr val="dk1"/>
              </a:buClr>
              <a:buSzPts val="1200"/>
              <a:buFont typeface="Calibri"/>
              <a:buNone/>
            </a:pPr>
            <a:r>
              <a:rPr lang="en-US" dirty="0"/>
              <a:t>-Since we have two server in different sites we thought that we could have another DC in the MP so that we can provide load-balancing and failover for the Active Directory, DNS and DHCP server services running inside our DCs. </a:t>
            </a:r>
          </a:p>
          <a:p>
            <a:pPr marL="0" lvl="0" indent="0" algn="l" rtl="0">
              <a:spcBef>
                <a:spcPts val="0"/>
              </a:spcBef>
              <a:spcAft>
                <a:spcPts val="0"/>
              </a:spcAft>
              <a:buClr>
                <a:schemeClr val="dk1"/>
              </a:buClr>
              <a:buSzPts val="1200"/>
              <a:buFont typeface="Calibri"/>
              <a:buNone/>
            </a:pPr>
            <a:r>
              <a:rPr lang="en-US" dirty="0"/>
              <a:t>-To provid</a:t>
            </a:r>
            <a:r>
              <a:rPr lang="en-US" baseline="0" dirty="0"/>
              <a:t>e load balancing and failover for the services running on our Domain Controllers we have separate controllers in both Manufacturing and Headquarters.</a:t>
            </a:r>
          </a:p>
          <a:p>
            <a:pPr marL="0" lvl="0" indent="0" algn="l" rtl="0">
              <a:spcBef>
                <a:spcPts val="0"/>
              </a:spcBef>
              <a:spcAft>
                <a:spcPts val="0"/>
              </a:spcAft>
              <a:buClr>
                <a:schemeClr val="dk1"/>
              </a:buClr>
              <a:buSzPts val="1200"/>
              <a:buFont typeface="Calibri"/>
              <a:buNone/>
            </a:pPr>
            <a:r>
              <a:rPr lang="en-US" baseline="0" dirty="0"/>
              <a:t>-</a:t>
            </a:r>
            <a:endParaRPr dirty="0"/>
          </a:p>
        </p:txBody>
      </p:sp>
      <p:sp>
        <p:nvSpPr>
          <p:cNvPr id="199" name="Google Shape;19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(40 seconds)</a:t>
            </a:r>
          </a:p>
          <a:p>
            <a:r>
              <a:rPr lang="en-CA" dirty="0"/>
              <a:t>It’s the same deal with File Server. Just like DCs it is also important to provide high availability and redundancy for our resources. This image here displays two cluster nodes in different sites connecting to an iSCSI target storage which stores our network resources. The failover nodes are configured to take up if the other goes down. But it’s still possible that both nodes can go down, or even our file server can go down not come up again. For this reason we also need a backup solution to back up our critical data.</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943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(20 seconds)</a:t>
            </a:r>
          </a:p>
          <a:p>
            <a:pPr marL="0" lvl="0" indent="0" algn="l" rtl="0">
              <a:spcBef>
                <a:spcPts val="0"/>
              </a:spcBef>
              <a:spcAft>
                <a:spcPts val="0"/>
              </a:spcAft>
              <a:buNone/>
            </a:pPr>
            <a:r>
              <a:rPr lang="en-US" dirty="0"/>
              <a:t>Our backup policy is based on a common rule known as 3-2-1.  And by sticking with these rules, we will have 3 copies of data, 2 two different media storage types, and at least 1 off-site backup.</a:t>
            </a:r>
          </a:p>
          <a:p>
            <a:pPr marL="0" lvl="0" indent="0" algn="l" rtl="0">
              <a:spcBef>
                <a:spcPts val="0"/>
              </a:spcBef>
              <a:spcAft>
                <a:spcPts val="0"/>
              </a:spcAft>
              <a:buSzPts val="1440"/>
              <a:buNone/>
            </a:pPr>
            <a:r>
              <a:rPr lang="en-US" dirty="0"/>
              <a:t>What do we back up : </a:t>
            </a:r>
          </a:p>
          <a:p>
            <a:pPr marL="342900" lvl="0" indent="-342900" algn="l" rtl="0">
              <a:spcBef>
                <a:spcPts val="0"/>
              </a:spcBef>
              <a:spcAft>
                <a:spcPts val="0"/>
              </a:spcAft>
              <a:buSzPts val="1440"/>
              <a:buChar char="►"/>
            </a:pPr>
            <a:r>
              <a:rPr lang="en-US" dirty="0"/>
              <a:t>Application-aware backup of the DC with FSMO roles.</a:t>
            </a:r>
          </a:p>
          <a:p>
            <a:pPr marL="342900" lvl="0" indent="-342900" algn="l" rtl="0">
              <a:spcBef>
                <a:spcPts val="1000"/>
              </a:spcBef>
              <a:spcAft>
                <a:spcPts val="0"/>
              </a:spcAft>
              <a:buSzPts val="1440"/>
              <a:buChar char="►"/>
            </a:pPr>
            <a:r>
              <a:rPr lang="en-US" dirty="0"/>
              <a:t>File Server </a:t>
            </a:r>
          </a:p>
          <a:p>
            <a:pPr marL="342900" lvl="0" indent="-342900" algn="l" rtl="0">
              <a:spcBef>
                <a:spcPts val="1000"/>
              </a:spcBef>
              <a:spcAft>
                <a:spcPts val="0"/>
              </a:spcAft>
              <a:buSzPts val="1440"/>
              <a:buChar char="►"/>
            </a:pPr>
            <a:r>
              <a:rPr lang="en-US" dirty="0"/>
              <a:t>Persistent VDIs</a:t>
            </a:r>
          </a:p>
          <a:p>
            <a:pPr marL="342900" lvl="0" indent="-342900" algn="l" rtl="0">
              <a:spcBef>
                <a:spcPts val="1000"/>
              </a:spcBef>
              <a:spcAft>
                <a:spcPts val="0"/>
              </a:spcAft>
              <a:buSzPts val="1440"/>
              <a:buChar char="►"/>
            </a:pPr>
            <a:endParaRPr lang="en-US" dirty="0"/>
          </a:p>
        </p:txBody>
      </p:sp>
      <p:sp>
        <p:nvSpPr>
          <p:cNvPr id="206" name="Google Shape;206;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9652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874275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865968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240405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7763708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69447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705146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7151938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06336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9019570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152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85711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258653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44292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7300669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931313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638360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70"/>
        <p:cNvGrpSpPr/>
        <p:nvPr/>
      </p:nvGrpSpPr>
      <p:grpSpPr>
        <a:xfrm>
          <a:off x="0" y="0"/>
          <a:ext cx="0" cy="0"/>
          <a:chOff x="0" y="0"/>
          <a:chExt cx="0" cy="0"/>
        </a:xfrm>
      </p:grpSpPr>
      <p:sp>
        <p:nvSpPr>
          <p:cNvPr id="171" name="Google Shape;171;p2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a:t>DOMINION GREENHOUSES</a:t>
            </a:r>
            <a:endParaRPr/>
          </a:p>
        </p:txBody>
      </p:sp>
      <p:sp>
        <p:nvSpPr>
          <p:cNvPr id="172" name="Google Shape;172;p20"/>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en-US"/>
              <a:t>Presented by Team Trogdor</a:t>
            </a:r>
            <a:endParaRPr/>
          </a:p>
        </p:txBody>
      </p:sp>
      <p:sp>
        <p:nvSpPr>
          <p:cNvPr id="4" name="Google Shape;428;p45">
            <a:extLst>
              <a:ext uri="{FF2B5EF4-FFF2-40B4-BE49-F238E27FC236}">
                <a16:creationId xmlns:a16="http://schemas.microsoft.com/office/drawing/2014/main" id="{DB6EAFDD-1EC6-4530-B89D-B05F77DFADF7}"/>
              </a:ext>
            </a:extLst>
          </p:cNvPr>
          <p:cNvSpPr txBox="1"/>
          <p:nvPr/>
        </p:nvSpPr>
        <p:spPr>
          <a:xfrm>
            <a:off x="334851" y="6254668"/>
            <a:ext cx="6684135"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accent2"/>
                </a:solidFill>
                <a:latin typeface="Trebuchet MS"/>
                <a:ea typeface="Trebuchet MS"/>
                <a:cs typeface="Trebuchet MS"/>
                <a:sym typeface="Trebuchet MS"/>
              </a:rPr>
              <a:t>https://github.com/netengtechsolutions/bulknetwork</a:t>
            </a:r>
            <a:endParaRPr sz="12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6"/>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Veeam Backup &amp; Replication Server</a:t>
            </a:r>
            <a:endParaRPr/>
          </a:p>
        </p:txBody>
      </p:sp>
      <p:pic>
        <p:nvPicPr>
          <p:cNvPr id="219" name="Google Shape;219;p26"/>
          <p:cNvPicPr preferRelativeResize="0"/>
          <p:nvPr/>
        </p:nvPicPr>
        <p:blipFill rotWithShape="1">
          <a:blip r:embed="rId3">
            <a:alphaModFix/>
          </a:blip>
          <a:srcRect/>
          <a:stretch/>
        </p:blipFill>
        <p:spPr>
          <a:xfrm>
            <a:off x="677335" y="1421756"/>
            <a:ext cx="7772184" cy="466459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Server Recovery</a:t>
            </a:r>
            <a:endParaRPr/>
          </a:p>
        </p:txBody>
      </p:sp>
      <p:sp>
        <p:nvSpPr>
          <p:cNvPr id="232" name="Google Shape;232;p28"/>
          <p:cNvSpPr txBox="1">
            <a:spLocks noGrp="1"/>
          </p:cNvSpPr>
          <p:nvPr>
            <p:ph idx="1"/>
          </p:nvPr>
        </p:nvSpPr>
        <p:spPr>
          <a:xfrm>
            <a:off x="677335" y="1455839"/>
            <a:ext cx="8596668" cy="33823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Domain Controller</a:t>
            </a:r>
            <a:br>
              <a:rPr lang="en-US" dirty="0"/>
            </a:br>
            <a:r>
              <a:rPr lang="en-US" dirty="0"/>
              <a:t>1. Replicate from a running domain controller.</a:t>
            </a:r>
            <a:br>
              <a:rPr lang="en-US" dirty="0"/>
            </a:br>
            <a:r>
              <a:rPr lang="en-US" dirty="0"/>
              <a:t>2. Restore application-aware backup with Veeam.</a:t>
            </a:r>
            <a:br>
              <a:rPr lang="en-US" dirty="0"/>
            </a:br>
            <a:r>
              <a:rPr lang="en-US" dirty="0"/>
              <a:t>3. Recover from off-site backup.</a:t>
            </a:r>
            <a:endParaRPr dirty="0"/>
          </a:p>
          <a:p>
            <a:pPr marL="342900" lvl="0" indent="-342900" algn="l" rtl="0">
              <a:spcBef>
                <a:spcPts val="1000"/>
              </a:spcBef>
              <a:spcAft>
                <a:spcPts val="0"/>
              </a:spcAft>
              <a:buSzPts val="1440"/>
              <a:buChar char="►"/>
            </a:pPr>
            <a:r>
              <a:rPr lang="en-US" dirty="0"/>
              <a:t>File Server</a:t>
            </a:r>
            <a:br>
              <a:rPr lang="en-US" dirty="0"/>
            </a:br>
            <a:r>
              <a:rPr lang="en-US" dirty="0"/>
              <a:t>1. File-level recovery with Veeam.</a:t>
            </a:r>
            <a:br>
              <a:rPr lang="en-US" dirty="0"/>
            </a:br>
            <a:r>
              <a:rPr lang="en-US" dirty="0"/>
              <a:t>2. Restore virtual machine with Veeam.</a:t>
            </a:r>
            <a:br>
              <a:rPr lang="en-US" dirty="0"/>
            </a:br>
            <a:r>
              <a:rPr lang="en-US" dirty="0"/>
              <a:t>3. Recover from off-site backup.</a:t>
            </a:r>
            <a:endParaRPr dirty="0"/>
          </a:p>
          <a:p>
            <a:pPr marL="342900" lvl="0" indent="-342900" algn="l" rtl="0">
              <a:spcBef>
                <a:spcPts val="1000"/>
              </a:spcBef>
              <a:spcAft>
                <a:spcPts val="0"/>
              </a:spcAft>
              <a:buSzPts val="1440"/>
              <a:buChar char="►"/>
            </a:pPr>
            <a:r>
              <a:rPr lang="en-US" dirty="0"/>
              <a:t>VDI</a:t>
            </a:r>
            <a:br>
              <a:rPr lang="en-US" dirty="0"/>
            </a:br>
            <a:r>
              <a:rPr lang="en-US" dirty="0"/>
              <a:t>1. Restore virtual desktop with Veeam.</a:t>
            </a:r>
            <a:br>
              <a:rPr lang="en-US" dirty="0"/>
            </a:br>
            <a:r>
              <a:rPr lang="en-US" dirty="0"/>
              <a:t>2. Create a new virtual desktop. </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00C8-AAA9-4D40-A477-3BAF286B8780}"/>
              </a:ext>
            </a:extLst>
          </p:cNvPr>
          <p:cNvSpPr>
            <a:spLocks noGrp="1"/>
          </p:cNvSpPr>
          <p:nvPr>
            <p:ph type="title"/>
          </p:nvPr>
        </p:nvSpPr>
        <p:spPr/>
        <p:txBody>
          <a:bodyPr/>
          <a:lstStyle/>
          <a:p>
            <a:r>
              <a:rPr lang="en-CA" dirty="0"/>
              <a:t>Thin Client Solution</a:t>
            </a:r>
          </a:p>
        </p:txBody>
      </p:sp>
      <p:sp>
        <p:nvSpPr>
          <p:cNvPr id="3" name="Text Placeholder 2">
            <a:extLst>
              <a:ext uri="{FF2B5EF4-FFF2-40B4-BE49-F238E27FC236}">
                <a16:creationId xmlns:a16="http://schemas.microsoft.com/office/drawing/2014/main" id="{9AD97FCA-46C5-4B09-9348-0B6CBCC567BF}"/>
              </a:ext>
            </a:extLst>
          </p:cNvPr>
          <p:cNvSpPr>
            <a:spLocks noGrp="1"/>
          </p:cNvSpPr>
          <p:nvPr>
            <p:ph idx="1"/>
          </p:nvPr>
        </p:nvSpPr>
        <p:spPr>
          <a:xfrm>
            <a:off x="587183" y="1115452"/>
            <a:ext cx="8596668" cy="814947"/>
          </a:xfrm>
        </p:spPr>
        <p:txBody>
          <a:bodyPr/>
          <a:lstStyle/>
          <a:p>
            <a:pPr marL="137160" indent="0">
              <a:buNone/>
            </a:pPr>
            <a:r>
              <a:rPr lang="en-CA" dirty="0"/>
              <a:t>Server-side : Remote Desktop Services</a:t>
            </a:r>
            <a:br>
              <a:rPr lang="en-CA" dirty="0"/>
            </a:br>
            <a:r>
              <a:rPr lang="en-CA" dirty="0"/>
              <a:t>Client-side : Windows Thin PC</a:t>
            </a:r>
          </a:p>
        </p:txBody>
      </p:sp>
      <p:pic>
        <p:nvPicPr>
          <p:cNvPr id="5" name="Picture 4">
            <a:extLst>
              <a:ext uri="{FF2B5EF4-FFF2-40B4-BE49-F238E27FC236}">
                <a16:creationId xmlns:a16="http://schemas.microsoft.com/office/drawing/2014/main" id="{A9417A97-FEE7-4709-ABF7-3CF8926CCB58}"/>
              </a:ext>
            </a:extLst>
          </p:cNvPr>
          <p:cNvPicPr>
            <a:picLocks noChangeAspect="1"/>
          </p:cNvPicPr>
          <p:nvPr/>
        </p:nvPicPr>
        <p:blipFill>
          <a:blip r:embed="rId3"/>
          <a:stretch>
            <a:fillRect/>
          </a:stretch>
        </p:blipFill>
        <p:spPr>
          <a:xfrm>
            <a:off x="677335" y="2096372"/>
            <a:ext cx="8239125" cy="4391025"/>
          </a:xfrm>
          <a:prstGeom prst="rect">
            <a:avLst/>
          </a:prstGeom>
        </p:spPr>
      </p:pic>
    </p:spTree>
    <p:extLst>
      <p:ext uri="{BB962C8B-B14F-4D97-AF65-F5344CB8AC3E}">
        <p14:creationId xmlns:p14="http://schemas.microsoft.com/office/powerpoint/2010/main" val="968593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36"/>
        <p:cNvGrpSpPr/>
        <p:nvPr/>
      </p:nvGrpSpPr>
      <p:grpSpPr>
        <a:xfrm>
          <a:off x="0" y="0"/>
          <a:ext cx="0" cy="0"/>
          <a:chOff x="0" y="0"/>
          <a:chExt cx="0" cy="0"/>
        </a:xfrm>
      </p:grpSpPr>
      <p:grpSp>
        <p:nvGrpSpPr>
          <p:cNvPr id="237" name="Google Shape;237;p29"/>
          <p:cNvGrpSpPr/>
          <p:nvPr/>
        </p:nvGrpSpPr>
        <p:grpSpPr>
          <a:xfrm>
            <a:off x="0" y="-8467"/>
            <a:ext cx="12192000" cy="6866467"/>
            <a:chOff x="0" y="-8467"/>
            <a:chExt cx="12192000" cy="6866467"/>
          </a:xfrm>
        </p:grpSpPr>
        <p:cxnSp>
          <p:nvCxnSpPr>
            <p:cNvPr id="238" name="Google Shape;238;p29"/>
            <p:cNvCxnSpPr/>
            <p:nvPr/>
          </p:nvCxnSpPr>
          <p:spPr>
            <a:xfrm>
              <a:off x="9371012" y="0"/>
              <a:ext cx="1219200" cy="6858000"/>
            </a:xfrm>
            <a:prstGeom prst="straightConnector1">
              <a:avLst/>
            </a:prstGeom>
            <a:noFill/>
            <a:ln w="9525" cap="flat" cmpd="sng">
              <a:solidFill>
                <a:srgbClr val="FEFEFE"/>
              </a:solidFill>
              <a:prstDash val="solid"/>
              <a:round/>
              <a:headEnd type="none" w="sm" len="sm"/>
              <a:tailEnd type="none" w="sm" len="sm"/>
            </a:ln>
          </p:spPr>
        </p:cxnSp>
        <p:cxnSp>
          <p:nvCxnSpPr>
            <p:cNvPr id="239" name="Google Shape;239;p29"/>
            <p:cNvCxnSpPr/>
            <p:nvPr/>
          </p:nvCxnSpPr>
          <p:spPr>
            <a:xfrm flipH="1">
              <a:off x="7425267" y="3681413"/>
              <a:ext cx="4763558" cy="3176587"/>
            </a:xfrm>
            <a:prstGeom prst="straightConnector1">
              <a:avLst/>
            </a:prstGeom>
            <a:noFill/>
            <a:ln w="9525" cap="flat" cmpd="sng">
              <a:solidFill>
                <a:srgbClr val="FEFEFE"/>
              </a:solidFill>
              <a:prstDash val="solid"/>
              <a:round/>
              <a:headEnd type="none" w="sm" len="sm"/>
              <a:tailEnd type="none" w="sm" len="sm"/>
            </a:ln>
          </p:spPr>
        </p:cxnSp>
        <p:sp>
          <p:nvSpPr>
            <p:cNvPr id="240" name="Google Shape;240;p2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41" name="Google Shape;241;p2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42" name="Google Shape;242;p2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44" name="Google Shape;244;p2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45" name="Google Shape;245;p2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46" name="Google Shape;246;p2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29"/>
          <p:cNvSpPr/>
          <p:nvPr/>
        </p:nvSpPr>
        <p:spPr>
          <a:xfrm>
            <a:off x="0" y="0"/>
            <a:ext cx="12188952"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49" name="Google Shape;249;p29"/>
          <p:cNvGrpSpPr/>
          <p:nvPr/>
        </p:nvGrpSpPr>
        <p:grpSpPr>
          <a:xfrm>
            <a:off x="0" y="-8467"/>
            <a:ext cx="12192000" cy="6866467"/>
            <a:chOff x="0" y="-8467"/>
            <a:chExt cx="12192000" cy="6866467"/>
          </a:xfrm>
        </p:grpSpPr>
        <p:cxnSp>
          <p:nvCxnSpPr>
            <p:cNvPr id="250" name="Google Shape;250;p2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51" name="Google Shape;251;p2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52" name="Google Shape;252;p2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53" name="Google Shape;253;p29"/>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55" name="Google Shape;255;p2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56" name="Google Shape;256;p2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57" name="Google Shape;257;p29"/>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 name="Google Shape;259;p29"/>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260" name="Google Shape;260;p29"/>
          <p:cNvPicPr preferRelativeResize="0"/>
          <p:nvPr/>
        </p:nvPicPr>
        <p:blipFill rotWithShape="1">
          <a:blip r:embed="rId3">
            <a:alphaModFix/>
          </a:blip>
          <a:srcRect/>
          <a:stretch/>
        </p:blipFill>
        <p:spPr>
          <a:xfrm>
            <a:off x="2144874" y="610128"/>
            <a:ext cx="8515350" cy="5629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grpSp>
        <p:nvGrpSpPr>
          <p:cNvPr id="265" name="Google Shape;265;p30"/>
          <p:cNvGrpSpPr/>
          <p:nvPr/>
        </p:nvGrpSpPr>
        <p:grpSpPr>
          <a:xfrm>
            <a:off x="0" y="-8467"/>
            <a:ext cx="12192000" cy="6866467"/>
            <a:chOff x="0" y="-8467"/>
            <a:chExt cx="12192000" cy="6866467"/>
          </a:xfrm>
        </p:grpSpPr>
        <p:cxnSp>
          <p:nvCxnSpPr>
            <p:cNvPr id="266" name="Google Shape;266;p3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67" name="Google Shape;267;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8" name="Google Shape;268;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69" name="Google Shape;269;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70" name="Google Shape;270;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72" name="Google Shape;272;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73" name="Google Shape;273;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74" name="Google Shape;274;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0"/>
          <p:cNvSpPr/>
          <p:nvPr/>
        </p:nvSpPr>
        <p:spPr>
          <a:xfrm>
            <a:off x="0" y="0"/>
            <a:ext cx="12188952"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77" name="Google Shape;277;p30"/>
          <p:cNvGrpSpPr/>
          <p:nvPr/>
        </p:nvGrpSpPr>
        <p:grpSpPr>
          <a:xfrm>
            <a:off x="0" y="-8467"/>
            <a:ext cx="12192000" cy="6866467"/>
            <a:chOff x="0" y="-8467"/>
            <a:chExt cx="12192000" cy="6866467"/>
          </a:xfrm>
        </p:grpSpPr>
        <p:cxnSp>
          <p:nvCxnSpPr>
            <p:cNvPr id="278" name="Google Shape;278;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79" name="Google Shape;279;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80" name="Google Shape;280;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1" name="Google Shape;281;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83" name="Google Shape;283;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84" name="Google Shape;284;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85" name="Google Shape;285;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288" name="Google Shape;288;p30"/>
          <p:cNvPicPr preferRelativeResize="0"/>
          <p:nvPr/>
        </p:nvPicPr>
        <p:blipFill rotWithShape="1">
          <a:blip r:embed="rId3">
            <a:alphaModFix/>
          </a:blip>
          <a:srcRect/>
          <a:stretch/>
        </p:blipFill>
        <p:spPr>
          <a:xfrm>
            <a:off x="2923176" y="818634"/>
            <a:ext cx="7501110" cy="5175766"/>
          </a:xfrm>
          <a:prstGeom prst="rect">
            <a:avLst/>
          </a:prstGeom>
          <a:noFill/>
          <a:ln>
            <a:noFill/>
          </a:ln>
        </p:spPr>
      </p:pic>
      <p:sp>
        <p:nvSpPr>
          <p:cNvPr id="289" name="Google Shape;289;p30"/>
          <p:cNvSpPr/>
          <p:nvPr/>
        </p:nvSpPr>
        <p:spPr>
          <a:xfrm>
            <a:off x="825941" y="767834"/>
            <a:ext cx="296747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rgbClr val="7F7F7F"/>
                </a:solidFill>
                <a:latin typeface="Trebuchet MS"/>
                <a:ea typeface="Trebuchet MS"/>
                <a:cs typeface="Trebuchet MS"/>
                <a:sym typeface="Trebuchet MS"/>
              </a:rPr>
              <a:t>Headquarters</a:t>
            </a:r>
            <a:endParaRPr sz="3600">
              <a:solidFill>
                <a:schemeClr val="dk1"/>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0"/>
          <p:cNvGrpSpPr/>
          <p:nvPr/>
        </p:nvGrpSpPr>
        <p:grpSpPr>
          <a:xfrm>
            <a:off x="0" y="-8467"/>
            <a:ext cx="12192000" cy="6866467"/>
            <a:chOff x="0" y="-8467"/>
            <a:chExt cx="12192000" cy="6866467"/>
          </a:xfrm>
        </p:grpSpPr>
        <p:cxnSp>
          <p:nvCxnSpPr>
            <p:cNvPr id="266" name="Google Shape;266;p3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67" name="Google Shape;267;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8" name="Google Shape;268;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69" name="Google Shape;269;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70" name="Google Shape;270;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72" name="Google Shape;272;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73" name="Google Shape;273;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74" name="Google Shape;274;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0"/>
          <p:cNvSpPr/>
          <p:nvPr/>
        </p:nvSpPr>
        <p:spPr>
          <a:xfrm>
            <a:off x="0" y="0"/>
            <a:ext cx="12188952"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77" name="Google Shape;277;p30"/>
          <p:cNvGrpSpPr/>
          <p:nvPr/>
        </p:nvGrpSpPr>
        <p:grpSpPr>
          <a:xfrm>
            <a:off x="0" y="-8467"/>
            <a:ext cx="12192000" cy="6866467"/>
            <a:chOff x="0" y="-8467"/>
            <a:chExt cx="12192000" cy="6866467"/>
          </a:xfrm>
        </p:grpSpPr>
        <p:cxnSp>
          <p:nvCxnSpPr>
            <p:cNvPr id="278" name="Google Shape;278;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79" name="Google Shape;279;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80" name="Google Shape;280;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1" name="Google Shape;281;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83" name="Google Shape;283;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84" name="Google Shape;284;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85" name="Google Shape;285;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0" name="TextBox 29">
            <a:extLst>
              <a:ext uri="{FF2B5EF4-FFF2-40B4-BE49-F238E27FC236}">
                <a16:creationId xmlns:a16="http://schemas.microsoft.com/office/drawing/2014/main" id="{59BDF1FE-A591-46B7-984D-0A8A4E9727A9}"/>
              </a:ext>
            </a:extLst>
          </p:cNvPr>
          <p:cNvSpPr txBox="1"/>
          <p:nvPr/>
        </p:nvSpPr>
        <p:spPr>
          <a:xfrm>
            <a:off x="655463" y="882592"/>
            <a:ext cx="2962275" cy="584775"/>
          </a:xfrm>
          <a:prstGeom prst="rect">
            <a:avLst/>
          </a:prstGeom>
          <a:noFill/>
        </p:spPr>
        <p:txBody>
          <a:bodyPr wrap="square" rtlCol="0">
            <a:spAutoFit/>
          </a:bodyPr>
          <a:lstStyle/>
          <a:p>
            <a:r>
              <a:rPr lang="en-US" sz="3200" dirty="0">
                <a:solidFill>
                  <a:schemeClr val="bg1">
                    <a:lumMod val="50000"/>
                  </a:schemeClr>
                </a:solidFill>
              </a:rPr>
              <a:t>Manufacturing</a:t>
            </a:r>
            <a:endParaRPr lang="en-US" dirty="0"/>
          </a:p>
        </p:txBody>
      </p:sp>
      <p:pic>
        <p:nvPicPr>
          <p:cNvPr id="32" name="Picture 31">
            <a:extLst>
              <a:ext uri="{FF2B5EF4-FFF2-40B4-BE49-F238E27FC236}">
                <a16:creationId xmlns:a16="http://schemas.microsoft.com/office/drawing/2014/main" id="{8AADC706-CD28-41BF-939C-FC33AA57FABD}"/>
              </a:ext>
            </a:extLst>
          </p:cNvPr>
          <p:cNvPicPr>
            <a:picLocks noChangeAspect="1"/>
          </p:cNvPicPr>
          <p:nvPr/>
        </p:nvPicPr>
        <p:blipFill>
          <a:blip r:embed="rId3"/>
          <a:stretch>
            <a:fillRect/>
          </a:stretch>
        </p:blipFill>
        <p:spPr>
          <a:xfrm>
            <a:off x="1842632" y="760780"/>
            <a:ext cx="7703917" cy="5336440"/>
          </a:xfrm>
          <a:prstGeom prst="rect">
            <a:avLst/>
          </a:prstGeom>
        </p:spPr>
      </p:pic>
    </p:spTree>
    <p:extLst>
      <p:ext uri="{BB962C8B-B14F-4D97-AF65-F5344CB8AC3E}">
        <p14:creationId xmlns:p14="http://schemas.microsoft.com/office/powerpoint/2010/main" val="2011653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7EF5CDD-F967-4D18-8B12-791BD92C4A9D}"/>
              </a:ext>
            </a:extLst>
          </p:cNvPr>
          <p:cNvSpPr/>
          <p:nvPr/>
        </p:nvSpPr>
        <p:spPr>
          <a:xfrm>
            <a:off x="825941" y="767834"/>
            <a:ext cx="2415982" cy="646331"/>
          </a:xfrm>
          <a:prstGeom prst="rect">
            <a:avLst/>
          </a:prstGeom>
        </p:spPr>
        <p:txBody>
          <a:bodyPr wrap="none">
            <a:spAutoFit/>
          </a:bodyPr>
          <a:lstStyle/>
          <a:p>
            <a:r>
              <a:rPr lang="en-US" sz="3600" dirty="0">
                <a:solidFill>
                  <a:schemeClr val="bg1">
                    <a:lumMod val="50000"/>
                  </a:schemeClr>
                </a:solidFill>
              </a:rPr>
              <a:t>Warehouse</a:t>
            </a:r>
            <a:endParaRPr lang="en-US" sz="3600" dirty="0"/>
          </a:p>
        </p:txBody>
      </p:sp>
      <p:pic>
        <p:nvPicPr>
          <p:cNvPr id="2" name="Picture 1">
            <a:extLst>
              <a:ext uri="{FF2B5EF4-FFF2-40B4-BE49-F238E27FC236}">
                <a16:creationId xmlns:a16="http://schemas.microsoft.com/office/drawing/2014/main" id="{45600D12-B7DD-448D-9B51-6C8FEB560F59}"/>
              </a:ext>
            </a:extLst>
          </p:cNvPr>
          <p:cNvPicPr>
            <a:picLocks noChangeAspect="1"/>
          </p:cNvPicPr>
          <p:nvPr/>
        </p:nvPicPr>
        <p:blipFill>
          <a:blip r:embed="rId3"/>
          <a:stretch>
            <a:fillRect/>
          </a:stretch>
        </p:blipFill>
        <p:spPr>
          <a:xfrm>
            <a:off x="4220490" y="971033"/>
            <a:ext cx="2814856" cy="5268158"/>
          </a:xfrm>
          <a:prstGeom prst="rect">
            <a:avLst/>
          </a:prstGeom>
        </p:spPr>
      </p:pic>
    </p:spTree>
    <p:extLst>
      <p:ext uri="{BB962C8B-B14F-4D97-AF65-F5344CB8AC3E}">
        <p14:creationId xmlns:p14="http://schemas.microsoft.com/office/powerpoint/2010/main" val="1247041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grpSp>
        <p:nvGrpSpPr>
          <p:cNvPr id="265" name="Google Shape;265;p30"/>
          <p:cNvGrpSpPr/>
          <p:nvPr/>
        </p:nvGrpSpPr>
        <p:grpSpPr>
          <a:xfrm>
            <a:off x="0" y="-8467"/>
            <a:ext cx="12192000" cy="6866467"/>
            <a:chOff x="0" y="-8467"/>
            <a:chExt cx="12192000" cy="6866467"/>
          </a:xfrm>
        </p:grpSpPr>
        <p:cxnSp>
          <p:nvCxnSpPr>
            <p:cNvPr id="266" name="Google Shape;266;p3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67" name="Google Shape;267;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8" name="Google Shape;268;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69" name="Google Shape;269;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70" name="Google Shape;270;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72" name="Google Shape;272;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73" name="Google Shape;273;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74" name="Google Shape;274;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30"/>
          <p:cNvSpPr/>
          <p:nvPr/>
        </p:nvSpPr>
        <p:spPr>
          <a:xfrm>
            <a:off x="0" y="0"/>
            <a:ext cx="12188952" cy="6858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277" name="Google Shape;277;p30"/>
          <p:cNvGrpSpPr/>
          <p:nvPr/>
        </p:nvGrpSpPr>
        <p:grpSpPr>
          <a:xfrm>
            <a:off x="0" y="-8467"/>
            <a:ext cx="12192000" cy="6866467"/>
            <a:chOff x="0" y="-8467"/>
            <a:chExt cx="12192000" cy="6866467"/>
          </a:xfrm>
        </p:grpSpPr>
        <p:cxnSp>
          <p:nvCxnSpPr>
            <p:cNvPr id="278" name="Google Shape;278;p3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79" name="Google Shape;279;p3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80" name="Google Shape;280;p3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1" name="Google Shape;281;p3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283" name="Google Shape;283;p3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284" name="Google Shape;284;p3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285" name="Google Shape;285;p3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3" name="TextBox 2">
            <a:extLst>
              <a:ext uri="{FF2B5EF4-FFF2-40B4-BE49-F238E27FC236}">
                <a16:creationId xmlns:a16="http://schemas.microsoft.com/office/drawing/2014/main" id="{0AF260A4-E6F8-4AE7-BFE8-C068F84D1D33}"/>
              </a:ext>
            </a:extLst>
          </p:cNvPr>
          <p:cNvSpPr txBox="1"/>
          <p:nvPr/>
        </p:nvSpPr>
        <p:spPr>
          <a:xfrm>
            <a:off x="10366538" y="596900"/>
            <a:ext cx="1363392" cy="707886"/>
          </a:xfrm>
          <a:prstGeom prst="rect">
            <a:avLst/>
          </a:prstGeom>
          <a:noFill/>
        </p:spPr>
        <p:txBody>
          <a:bodyPr wrap="square" rtlCol="0">
            <a:spAutoFit/>
          </a:bodyPr>
          <a:lstStyle/>
          <a:p>
            <a:r>
              <a:rPr lang="en-US" sz="4000" b="1" dirty="0">
                <a:solidFill>
                  <a:schemeClr val="bg1">
                    <a:lumMod val="50000"/>
                  </a:schemeClr>
                </a:solidFill>
              </a:rPr>
              <a:t>NTP</a:t>
            </a:r>
          </a:p>
        </p:txBody>
      </p:sp>
      <p:pic>
        <p:nvPicPr>
          <p:cNvPr id="4" name="Picture 3">
            <a:extLst>
              <a:ext uri="{FF2B5EF4-FFF2-40B4-BE49-F238E27FC236}">
                <a16:creationId xmlns:a16="http://schemas.microsoft.com/office/drawing/2014/main" id="{FF85D8BA-8B3E-4756-BAF4-85C48C284993}"/>
              </a:ext>
            </a:extLst>
          </p:cNvPr>
          <p:cNvPicPr>
            <a:picLocks noChangeAspect="1"/>
          </p:cNvPicPr>
          <p:nvPr/>
        </p:nvPicPr>
        <p:blipFill>
          <a:blip r:embed="rId3"/>
          <a:stretch>
            <a:fillRect/>
          </a:stretch>
        </p:blipFill>
        <p:spPr>
          <a:xfrm>
            <a:off x="1267949" y="304800"/>
            <a:ext cx="9667876" cy="6073140"/>
          </a:xfrm>
          <a:prstGeom prst="rect">
            <a:avLst/>
          </a:prstGeom>
        </p:spPr>
      </p:pic>
      <p:sp>
        <p:nvSpPr>
          <p:cNvPr id="2" name="Rectangle 1"/>
          <p:cNvSpPr/>
          <p:nvPr/>
        </p:nvSpPr>
        <p:spPr>
          <a:xfrm>
            <a:off x="5978820" y="3275112"/>
            <a:ext cx="234360" cy="307777"/>
          </a:xfrm>
          <a:prstGeom prst="rect">
            <a:avLst/>
          </a:prstGeom>
        </p:spPr>
        <p:txBody>
          <a:bodyPr wrap="none">
            <a:spAutoFit/>
          </a:bodyPr>
          <a:lstStyle/>
          <a:p>
            <a:r>
              <a:rPr lang="en-US" dirty="0"/>
              <a:t> </a:t>
            </a:r>
          </a:p>
        </p:txBody>
      </p:sp>
      <p:sp>
        <p:nvSpPr>
          <p:cNvPr id="5" name="Rectangle 4"/>
          <p:cNvSpPr/>
          <p:nvPr/>
        </p:nvSpPr>
        <p:spPr>
          <a:xfrm>
            <a:off x="5978820" y="327511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77017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6"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53" name="Google Shape;153;p19"/>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Nitrix IX</a:t>
            </a:r>
            <a:endParaRPr/>
          </a:p>
        </p:txBody>
      </p:sp>
      <p:sp>
        <p:nvSpPr>
          <p:cNvPr id="154" name="Google Shape;154;p19"/>
          <p:cNvSpPr txBox="1">
            <a:spLocks noGrp="1"/>
          </p:cNvSpPr>
          <p:nvPr>
            <p:ph idx="1"/>
          </p:nvPr>
        </p:nvSpPr>
        <p:spPr>
          <a:xfrm>
            <a:off x="677325" y="2160600"/>
            <a:ext cx="30669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dirty="0"/>
              <a:t>Monitors Windows, Linux, Cisco ISO</a:t>
            </a:r>
          </a:p>
          <a:p>
            <a:pPr marL="457200" lvl="0" indent="-320040" algn="l" rtl="0">
              <a:spcBef>
                <a:spcPts val="0"/>
              </a:spcBef>
              <a:spcAft>
                <a:spcPts val="0"/>
              </a:spcAft>
              <a:buSzPts val="1440"/>
              <a:buChar char="►"/>
            </a:pPr>
            <a:r>
              <a:rPr lang="en-CA" dirty="0"/>
              <a:t>SNMP Traps</a:t>
            </a:r>
          </a:p>
          <a:p>
            <a:pPr marL="457200" lvl="0" indent="-320040" algn="l" rtl="0">
              <a:spcBef>
                <a:spcPts val="0"/>
              </a:spcBef>
              <a:spcAft>
                <a:spcPts val="0"/>
              </a:spcAft>
              <a:buSzPts val="1440"/>
              <a:buChar char="►"/>
            </a:pPr>
            <a:r>
              <a:rPr lang="en-CA" dirty="0"/>
              <a:t>Proactive</a:t>
            </a:r>
            <a:endParaRPr dirty="0"/>
          </a:p>
          <a:p>
            <a:pPr marL="0" lvl="0" indent="0" algn="l" rtl="0">
              <a:spcBef>
                <a:spcPts val="0"/>
              </a:spcBef>
              <a:spcAft>
                <a:spcPts val="0"/>
              </a:spcAft>
              <a:buNone/>
            </a:pPr>
            <a:endParaRPr dirty="0"/>
          </a:p>
        </p:txBody>
      </p:sp>
      <p:pic>
        <p:nvPicPr>
          <p:cNvPr id="155" name="Google Shape;155;p19"/>
          <p:cNvPicPr preferRelativeResize="0"/>
          <p:nvPr/>
        </p:nvPicPr>
        <p:blipFill>
          <a:blip r:embed="rId3">
            <a:alphaModFix/>
          </a:blip>
          <a:stretch>
            <a:fillRect/>
          </a:stretch>
        </p:blipFill>
        <p:spPr>
          <a:xfrm>
            <a:off x="4093418" y="1277714"/>
            <a:ext cx="5180584" cy="4160562"/>
          </a:xfrm>
          <a:prstGeom prst="rect">
            <a:avLst/>
          </a:prstGeom>
          <a:noFill/>
          <a:ln>
            <a:noFill/>
          </a:ln>
        </p:spPr>
      </p:pic>
    </p:spTree>
    <p:extLst>
      <p:ext uri="{BB962C8B-B14F-4D97-AF65-F5344CB8AC3E}">
        <p14:creationId xmlns:p14="http://schemas.microsoft.com/office/powerpoint/2010/main" val="328983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6"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0" name="Google Shape;160;p20"/>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Nitrix LS</a:t>
            </a:r>
            <a:endParaRPr/>
          </a:p>
        </p:txBody>
      </p:sp>
      <p:sp>
        <p:nvSpPr>
          <p:cNvPr id="161" name="Google Shape;161;p20"/>
          <p:cNvSpPr txBox="1">
            <a:spLocks noGrp="1"/>
          </p:cNvSpPr>
          <p:nvPr>
            <p:ph idx="1"/>
          </p:nvPr>
        </p:nvSpPr>
        <p:spPr>
          <a:xfrm>
            <a:off x="677321" y="2160600"/>
            <a:ext cx="25107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Accumulates Logs</a:t>
            </a:r>
            <a:endParaRPr/>
          </a:p>
          <a:p>
            <a:pPr marL="457200" lvl="0" indent="-320040" algn="l" rtl="0">
              <a:spcBef>
                <a:spcPts val="0"/>
              </a:spcBef>
              <a:spcAft>
                <a:spcPts val="0"/>
              </a:spcAft>
              <a:buSzPts val="1440"/>
              <a:buChar char="►"/>
            </a:pPr>
            <a:r>
              <a:rPr lang="en-US"/>
              <a:t>Create Filters</a:t>
            </a:r>
            <a:endParaRPr/>
          </a:p>
          <a:p>
            <a:pPr marL="457200" lvl="0" indent="-320040" algn="l" rtl="0">
              <a:spcBef>
                <a:spcPts val="0"/>
              </a:spcBef>
              <a:spcAft>
                <a:spcPts val="0"/>
              </a:spcAft>
              <a:buSzPts val="1440"/>
              <a:buChar char="►"/>
            </a:pPr>
            <a:r>
              <a:rPr lang="en-US"/>
              <a:t>Send Alerts</a:t>
            </a:r>
            <a:endParaRPr/>
          </a:p>
        </p:txBody>
      </p:sp>
      <p:pic>
        <p:nvPicPr>
          <p:cNvPr id="162" name="Google Shape;162;p20"/>
          <p:cNvPicPr preferRelativeResize="0"/>
          <p:nvPr/>
        </p:nvPicPr>
        <p:blipFill>
          <a:blip r:embed="rId3">
            <a:alphaModFix/>
          </a:blip>
          <a:stretch>
            <a:fillRect/>
          </a:stretch>
        </p:blipFill>
        <p:spPr>
          <a:xfrm>
            <a:off x="3361337" y="732600"/>
            <a:ext cx="6118751" cy="3207775"/>
          </a:xfrm>
          <a:prstGeom prst="rect">
            <a:avLst/>
          </a:prstGeom>
          <a:noFill/>
          <a:ln>
            <a:noFill/>
          </a:ln>
        </p:spPr>
      </p:pic>
      <p:pic>
        <p:nvPicPr>
          <p:cNvPr id="163" name="Google Shape;163;p20"/>
          <p:cNvPicPr preferRelativeResize="0"/>
          <p:nvPr/>
        </p:nvPicPr>
        <p:blipFill>
          <a:blip r:embed="rId4">
            <a:alphaModFix/>
          </a:blip>
          <a:stretch>
            <a:fillRect/>
          </a:stretch>
        </p:blipFill>
        <p:spPr>
          <a:xfrm>
            <a:off x="3361325" y="4019075"/>
            <a:ext cx="6952151" cy="2212175"/>
          </a:xfrm>
          <a:prstGeom prst="rect">
            <a:avLst/>
          </a:prstGeom>
          <a:noFill/>
          <a:ln>
            <a:noFill/>
          </a:ln>
        </p:spPr>
      </p:pic>
    </p:spTree>
    <p:extLst>
      <p:ext uri="{BB962C8B-B14F-4D97-AF65-F5344CB8AC3E}">
        <p14:creationId xmlns:p14="http://schemas.microsoft.com/office/powerpoint/2010/main" val="4393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dirty="0"/>
              <a:t>Overview Slide – HQ Floor Plan</a:t>
            </a:r>
            <a:endParaRPr dirty="0"/>
          </a:p>
        </p:txBody>
      </p:sp>
      <p:pic>
        <p:nvPicPr>
          <p:cNvPr id="2" name="Picture 1"/>
          <p:cNvPicPr>
            <a:picLocks noChangeAspect="1"/>
          </p:cNvPicPr>
          <p:nvPr/>
        </p:nvPicPr>
        <p:blipFill>
          <a:blip r:embed="rId3"/>
          <a:stretch>
            <a:fillRect/>
          </a:stretch>
        </p:blipFill>
        <p:spPr>
          <a:xfrm>
            <a:off x="1839831" y="1481829"/>
            <a:ext cx="7434172" cy="497809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5"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69" name="Google Shape;169;p21"/>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Windows Deployment System</a:t>
            </a:r>
            <a:endParaRPr/>
          </a:p>
        </p:txBody>
      </p:sp>
      <p:sp>
        <p:nvSpPr>
          <p:cNvPr id="170" name="Google Shape;170;p21"/>
          <p:cNvSpPr txBox="1">
            <a:spLocks noGrp="1"/>
          </p:cNvSpPr>
          <p:nvPr>
            <p:ph idx="1"/>
          </p:nvPr>
        </p:nvSpPr>
        <p:spPr>
          <a:xfrm>
            <a:off x="677325" y="2160600"/>
            <a:ext cx="27741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CA" dirty="0"/>
              <a:t>Windows 7 Upgrade</a:t>
            </a:r>
            <a:endParaRPr lang="en-US" dirty="0"/>
          </a:p>
          <a:p>
            <a:pPr marL="457200" lvl="0" indent="-320040" algn="l" rtl="0">
              <a:spcBef>
                <a:spcPts val="1000"/>
              </a:spcBef>
              <a:spcAft>
                <a:spcPts val="0"/>
              </a:spcAft>
              <a:buSzPts val="1440"/>
              <a:buChar char="►"/>
            </a:pPr>
            <a:r>
              <a:rPr lang="en-US" dirty="0"/>
              <a:t>Increase Productivity</a:t>
            </a:r>
          </a:p>
          <a:p>
            <a:pPr marL="457200" lvl="0" indent="-320040" algn="l" rtl="0">
              <a:spcBef>
                <a:spcPts val="1000"/>
              </a:spcBef>
              <a:spcAft>
                <a:spcPts val="0"/>
              </a:spcAft>
              <a:buSzPts val="1440"/>
              <a:buChar char="►"/>
            </a:pPr>
            <a:r>
              <a:rPr lang="en-CA" dirty="0"/>
              <a:t>No USB</a:t>
            </a:r>
            <a:endParaRPr dirty="0"/>
          </a:p>
          <a:p>
            <a:pPr marL="137160" lvl="0" indent="0" algn="l" rtl="0">
              <a:spcBef>
                <a:spcPts val="0"/>
              </a:spcBef>
              <a:spcAft>
                <a:spcPts val="0"/>
              </a:spcAft>
              <a:buSzPts val="1440"/>
              <a:buNone/>
            </a:pPr>
            <a:endParaRPr dirty="0"/>
          </a:p>
          <a:p>
            <a:pPr marL="0" lvl="0" indent="0" algn="l" rtl="0">
              <a:spcBef>
                <a:spcPts val="1000"/>
              </a:spcBef>
              <a:spcAft>
                <a:spcPts val="0"/>
              </a:spcAft>
              <a:buNone/>
            </a:pPr>
            <a:endParaRPr dirty="0"/>
          </a:p>
        </p:txBody>
      </p:sp>
      <p:pic>
        <p:nvPicPr>
          <p:cNvPr id="171" name="Google Shape;171;p21"/>
          <p:cNvPicPr preferRelativeResize="0"/>
          <p:nvPr/>
        </p:nvPicPr>
        <p:blipFill>
          <a:blip r:embed="rId3">
            <a:alphaModFix/>
          </a:blip>
          <a:stretch>
            <a:fillRect/>
          </a:stretch>
        </p:blipFill>
        <p:spPr>
          <a:xfrm>
            <a:off x="3354700" y="1755224"/>
            <a:ext cx="8141775" cy="3722225"/>
          </a:xfrm>
          <a:prstGeom prst="rect">
            <a:avLst/>
          </a:prstGeom>
          <a:noFill/>
          <a:ln>
            <a:noFill/>
          </a:ln>
        </p:spPr>
      </p:pic>
    </p:spTree>
    <p:extLst>
      <p:ext uri="{BB962C8B-B14F-4D97-AF65-F5344CB8AC3E}">
        <p14:creationId xmlns:p14="http://schemas.microsoft.com/office/powerpoint/2010/main" val="2641060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4"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76" name="Google Shape;176;p22"/>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Cloud SaaS - G Suite</a:t>
            </a:r>
            <a:endParaRPr/>
          </a:p>
        </p:txBody>
      </p:sp>
      <p:pic>
        <p:nvPicPr>
          <p:cNvPr id="177" name="Google Shape;177;p22"/>
          <p:cNvPicPr preferRelativeResize="0"/>
          <p:nvPr/>
        </p:nvPicPr>
        <p:blipFill>
          <a:blip r:embed="rId3">
            <a:alphaModFix/>
          </a:blip>
          <a:stretch>
            <a:fillRect/>
          </a:stretch>
        </p:blipFill>
        <p:spPr>
          <a:xfrm>
            <a:off x="1927425" y="2403150"/>
            <a:ext cx="7176250" cy="1775650"/>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2244975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5"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3" name="Google Shape;183;p23"/>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Why use G Suite?</a:t>
            </a:r>
            <a:endParaRPr dirty="0"/>
          </a:p>
        </p:txBody>
      </p:sp>
      <p:sp>
        <p:nvSpPr>
          <p:cNvPr id="184" name="Google Shape;184;p23"/>
          <p:cNvSpPr txBox="1">
            <a:spLocks noGrp="1"/>
          </p:cNvSpPr>
          <p:nvPr>
            <p:ph idx="1"/>
          </p:nvPr>
        </p:nvSpPr>
        <p:spPr>
          <a:xfrm>
            <a:off x="677331" y="2160600"/>
            <a:ext cx="35361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a:t>Used by fortune 500 Corporations</a:t>
            </a:r>
            <a:endParaRPr/>
          </a:p>
          <a:p>
            <a:pPr marL="457200" lvl="0" indent="-320040" algn="l" rtl="0">
              <a:spcBef>
                <a:spcPts val="0"/>
              </a:spcBef>
              <a:spcAft>
                <a:spcPts val="0"/>
              </a:spcAft>
              <a:buSzPts val="1440"/>
              <a:buChar char="►"/>
            </a:pPr>
            <a:r>
              <a:rPr lang="en-US"/>
              <a:t>Fully Backed up</a:t>
            </a:r>
            <a:endParaRPr/>
          </a:p>
          <a:p>
            <a:pPr marL="457200" lvl="0" indent="-320040" algn="l" rtl="0">
              <a:spcBef>
                <a:spcPts val="0"/>
              </a:spcBef>
              <a:spcAft>
                <a:spcPts val="0"/>
              </a:spcAft>
              <a:buSzPts val="1440"/>
              <a:buChar char="►"/>
            </a:pPr>
            <a:r>
              <a:rPr lang="en-US"/>
              <a:t>SLA 99.95%</a:t>
            </a:r>
            <a:endParaRPr/>
          </a:p>
          <a:p>
            <a:pPr marL="457200" lvl="0" indent="-320040" algn="l" rtl="0">
              <a:spcBef>
                <a:spcPts val="0"/>
              </a:spcBef>
              <a:spcAft>
                <a:spcPts val="0"/>
              </a:spcAft>
              <a:buSzPts val="1440"/>
              <a:buChar char="►"/>
            </a:pPr>
            <a:r>
              <a:rPr lang="en-US"/>
              <a:t>Two Factor Authentication</a:t>
            </a:r>
            <a:endParaRPr/>
          </a:p>
          <a:p>
            <a:pPr marL="457200" lvl="0" indent="-320040" algn="l" rtl="0">
              <a:spcBef>
                <a:spcPts val="0"/>
              </a:spcBef>
              <a:spcAft>
                <a:spcPts val="0"/>
              </a:spcAft>
              <a:buSzPts val="1440"/>
              <a:buChar char="►"/>
            </a:pPr>
            <a:r>
              <a:rPr lang="en-US"/>
              <a:t>Secure</a:t>
            </a:r>
            <a:endParaRPr/>
          </a:p>
        </p:txBody>
      </p:sp>
      <p:pic>
        <p:nvPicPr>
          <p:cNvPr id="185" name="Google Shape;185;p23"/>
          <p:cNvPicPr preferRelativeResize="0"/>
          <p:nvPr/>
        </p:nvPicPr>
        <p:blipFill>
          <a:blip r:embed="rId3">
            <a:alphaModFix/>
          </a:blip>
          <a:stretch>
            <a:fillRect/>
          </a:stretch>
        </p:blipFill>
        <p:spPr>
          <a:xfrm>
            <a:off x="4177550" y="1990650"/>
            <a:ext cx="6732476" cy="3329400"/>
          </a:xfrm>
          <a:prstGeom prst="rect">
            <a:avLst/>
          </a:prstGeom>
          <a:noFill/>
          <a:ln>
            <a:noFill/>
          </a:ln>
        </p:spPr>
      </p:pic>
    </p:spTree>
    <p:extLst>
      <p:ext uri="{BB962C8B-B14F-4D97-AF65-F5344CB8AC3E}">
        <p14:creationId xmlns:p14="http://schemas.microsoft.com/office/powerpoint/2010/main" val="384082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5"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0" name="Google Shape;190;p24"/>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G Suite - Google Drive</a:t>
            </a:r>
            <a:endParaRPr/>
          </a:p>
        </p:txBody>
      </p:sp>
      <p:sp>
        <p:nvSpPr>
          <p:cNvPr id="192" name="Google Shape;192;p24"/>
          <p:cNvSpPr txBox="1">
            <a:spLocks noGrp="1"/>
          </p:cNvSpPr>
          <p:nvPr>
            <p:ph idx="1"/>
          </p:nvPr>
        </p:nvSpPr>
        <p:spPr>
          <a:xfrm>
            <a:off x="724306" y="2070525"/>
            <a:ext cx="36069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File System</a:t>
            </a:r>
            <a:endParaRPr/>
          </a:p>
          <a:p>
            <a:pPr marL="457200" lvl="0" indent="-320040" algn="l" rtl="0">
              <a:spcBef>
                <a:spcPts val="0"/>
              </a:spcBef>
              <a:spcAft>
                <a:spcPts val="0"/>
              </a:spcAft>
              <a:buSzPts val="1440"/>
              <a:buChar char="►"/>
            </a:pPr>
            <a:r>
              <a:rPr lang="en-US"/>
              <a:t>Least Privilege</a:t>
            </a:r>
            <a:endParaRPr/>
          </a:p>
          <a:p>
            <a:pPr marL="457200" lvl="0" indent="-320040" algn="l" rtl="0">
              <a:spcBef>
                <a:spcPts val="0"/>
              </a:spcBef>
              <a:spcAft>
                <a:spcPts val="0"/>
              </a:spcAft>
              <a:buSzPts val="1440"/>
              <a:buChar char="►"/>
            </a:pPr>
            <a:r>
              <a:rPr lang="en-US"/>
              <a:t>Backwards compatible with MS Word, Powerpoint, Excel</a:t>
            </a:r>
            <a:endParaRPr/>
          </a:p>
          <a:p>
            <a:pPr marL="457200" lvl="0" indent="0" algn="l" rtl="0">
              <a:spcBef>
                <a:spcPts val="0"/>
              </a:spcBef>
              <a:spcAft>
                <a:spcPts val="0"/>
              </a:spcAft>
              <a:buNone/>
            </a:pPr>
            <a:endParaRPr/>
          </a:p>
        </p:txBody>
      </p:sp>
      <p:pic>
        <p:nvPicPr>
          <p:cNvPr id="191" name="Google Shape;191;p24"/>
          <p:cNvPicPr preferRelativeResize="0"/>
          <p:nvPr/>
        </p:nvPicPr>
        <p:blipFill>
          <a:blip r:embed="rId3">
            <a:alphaModFix/>
          </a:blip>
          <a:stretch>
            <a:fillRect/>
          </a:stretch>
        </p:blipFill>
        <p:spPr>
          <a:xfrm>
            <a:off x="5173126" y="1647441"/>
            <a:ext cx="4100876" cy="3992964"/>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2823103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6"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7" name="Google Shape;197;p25"/>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dirty="0"/>
              <a:t>Google Reports</a:t>
            </a:r>
            <a:endParaRPr dirty="0"/>
          </a:p>
        </p:txBody>
      </p:sp>
      <p:sp>
        <p:nvSpPr>
          <p:cNvPr id="198" name="Google Shape;198;p25"/>
          <p:cNvSpPr txBox="1">
            <a:spLocks noGrp="1"/>
          </p:cNvSpPr>
          <p:nvPr>
            <p:ph idx="1"/>
          </p:nvPr>
        </p:nvSpPr>
        <p:spPr>
          <a:xfrm>
            <a:off x="638285" y="2430215"/>
            <a:ext cx="8596800" cy="3880800"/>
          </a:xfrm>
          <a:prstGeom prst="rect">
            <a:avLst/>
          </a:prstGeom>
          <a:noFill/>
          <a:ln>
            <a:noFill/>
          </a:ln>
        </p:spPr>
        <p:txBody>
          <a:bodyPr spcFirstLastPara="1" wrap="square" lIns="91425" tIns="45700" rIns="91425" bIns="45700" anchor="t" anchorCtr="0">
            <a:noAutofit/>
          </a:bodyPr>
          <a:lstStyle/>
          <a:p>
            <a:pPr marL="457200" lvl="0" indent="-320040" algn="l" rtl="0">
              <a:spcBef>
                <a:spcPts val="0"/>
              </a:spcBef>
              <a:spcAft>
                <a:spcPts val="0"/>
              </a:spcAft>
              <a:buSzPts val="1440"/>
              <a:buChar char="►"/>
            </a:pPr>
            <a:r>
              <a:rPr lang="en-US"/>
              <a:t>Extensive logging</a:t>
            </a:r>
            <a:endParaRPr/>
          </a:p>
          <a:p>
            <a:pPr marL="457200" lvl="0" indent="-320040" algn="l" rtl="0">
              <a:spcBef>
                <a:spcPts val="0"/>
              </a:spcBef>
              <a:spcAft>
                <a:spcPts val="0"/>
              </a:spcAft>
              <a:buSzPts val="1440"/>
              <a:buChar char="►"/>
            </a:pPr>
            <a:r>
              <a:rPr lang="en-US"/>
              <a:t>Tones of features</a:t>
            </a:r>
            <a:endParaRPr/>
          </a:p>
          <a:p>
            <a:pPr marL="457200" lvl="0" indent="-320040" algn="l" rtl="0">
              <a:spcBef>
                <a:spcPts val="0"/>
              </a:spcBef>
              <a:spcAft>
                <a:spcPts val="0"/>
              </a:spcAft>
              <a:buSzPts val="1440"/>
              <a:buChar char="►"/>
            </a:pPr>
            <a:r>
              <a:rPr lang="en-US"/>
              <a:t>Enables Security</a:t>
            </a:r>
            <a:br>
              <a:rPr lang="en-US"/>
            </a:br>
            <a:r>
              <a:rPr lang="en-US"/>
              <a:t>Enforcement</a:t>
            </a:r>
            <a:endParaRPr/>
          </a:p>
          <a:p>
            <a:pPr marL="457200" lvl="0" indent="0" algn="l" rtl="0">
              <a:spcBef>
                <a:spcPts val="0"/>
              </a:spcBef>
              <a:spcAft>
                <a:spcPts val="0"/>
              </a:spcAft>
              <a:buNone/>
            </a:pPr>
            <a:endParaRPr/>
          </a:p>
        </p:txBody>
      </p:sp>
      <p:pic>
        <p:nvPicPr>
          <p:cNvPr id="199" name="Google Shape;199;p25"/>
          <p:cNvPicPr preferRelativeResize="0"/>
          <p:nvPr/>
        </p:nvPicPr>
        <p:blipFill>
          <a:blip r:embed="rId3">
            <a:alphaModFix/>
          </a:blip>
          <a:stretch>
            <a:fillRect/>
          </a:stretch>
        </p:blipFill>
        <p:spPr>
          <a:xfrm>
            <a:off x="3263149" y="2430226"/>
            <a:ext cx="8381999" cy="3456400"/>
          </a:xfrm>
          <a:prstGeom prst="rect">
            <a:avLst/>
          </a:prstGeom>
          <a:noFill/>
          <a:ln>
            <a:noFill/>
          </a:ln>
        </p:spPr>
      </p:pic>
      <p:pic>
        <p:nvPicPr>
          <p:cNvPr id="200" name="Google Shape;200;p25"/>
          <p:cNvPicPr preferRelativeResize="0"/>
          <p:nvPr/>
        </p:nvPicPr>
        <p:blipFill>
          <a:blip r:embed="rId4">
            <a:alphaModFix/>
          </a:blip>
          <a:stretch>
            <a:fillRect/>
          </a:stretch>
        </p:blipFill>
        <p:spPr>
          <a:xfrm>
            <a:off x="8993035" y="567750"/>
            <a:ext cx="2652115" cy="4239951"/>
          </a:xfrm>
          <a:prstGeom prst="rect">
            <a:avLst/>
          </a:prstGeom>
          <a:noFill/>
          <a:ln>
            <a:noFill/>
          </a:ln>
        </p:spPr>
      </p:pic>
    </p:spTree>
    <p:extLst>
      <p:ext uri="{BB962C8B-B14F-4D97-AF65-F5344CB8AC3E}">
        <p14:creationId xmlns:p14="http://schemas.microsoft.com/office/powerpoint/2010/main" val="1754647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5" name="Google Shape;287;p30"/>
          <p:cNvSpPr/>
          <p:nvPr/>
        </p:nvSpPr>
        <p:spPr>
          <a:xfrm>
            <a:off x="477012" y="480060"/>
            <a:ext cx="11237976" cy="5897880"/>
          </a:xfrm>
          <a:prstGeom prst="rect">
            <a:avLst/>
          </a:prstGeom>
          <a:solidFill>
            <a:srgbClr val="FFFFFF"/>
          </a:solidFill>
          <a:ln>
            <a:noFill/>
          </a:ln>
          <a:effectLst>
            <a:outerShdw blurRad="63500" dist="17780" dir="5400000" algn="t" rotWithShape="0">
              <a:srgbClr val="000000">
                <a:alpha val="4274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26"/>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Cloud IaaS - Google Cloud Platform</a:t>
            </a:r>
            <a:endParaRPr/>
          </a:p>
        </p:txBody>
      </p:sp>
      <p:sp>
        <p:nvSpPr>
          <p:cNvPr id="207" name="Google Shape;207;p26"/>
          <p:cNvSpPr txBox="1">
            <a:spLocks noGrp="1"/>
          </p:cNvSpPr>
          <p:nvPr>
            <p:ph idx="1"/>
          </p:nvPr>
        </p:nvSpPr>
        <p:spPr>
          <a:xfrm>
            <a:off x="677325" y="2160600"/>
            <a:ext cx="4054500" cy="3880800"/>
          </a:xfrm>
          <a:prstGeom prst="rect">
            <a:avLst/>
          </a:prstGeom>
        </p:spPr>
        <p:txBody>
          <a:bodyPr spcFirstLastPara="1" wrap="square" lIns="91425" tIns="45700" rIns="91425" bIns="45700" anchor="t" anchorCtr="0">
            <a:noAutofit/>
          </a:bodyPr>
          <a:lstStyle/>
          <a:p>
            <a:pPr marL="457200" lvl="0" indent="-320040" algn="l" rtl="0">
              <a:spcBef>
                <a:spcPts val="1000"/>
              </a:spcBef>
              <a:spcAft>
                <a:spcPts val="0"/>
              </a:spcAft>
              <a:buSzPts val="1440"/>
              <a:buChar char="►"/>
            </a:pPr>
            <a:r>
              <a:rPr lang="en-US" dirty="0"/>
              <a:t>Reduce Capital costs</a:t>
            </a:r>
            <a:endParaRPr dirty="0"/>
          </a:p>
          <a:p>
            <a:pPr marL="457200" lvl="0" indent="-320040" algn="l" rtl="0">
              <a:spcBef>
                <a:spcPts val="0"/>
              </a:spcBef>
              <a:spcAft>
                <a:spcPts val="0"/>
              </a:spcAft>
              <a:buSzPts val="1440"/>
              <a:buChar char="►"/>
            </a:pPr>
            <a:r>
              <a:rPr lang="en-US" dirty="0"/>
              <a:t>$23 / Month</a:t>
            </a:r>
          </a:p>
          <a:p>
            <a:pPr marL="457200" lvl="0" indent="-320040" algn="l" rtl="0">
              <a:spcBef>
                <a:spcPts val="0"/>
              </a:spcBef>
              <a:spcAft>
                <a:spcPts val="0"/>
              </a:spcAft>
              <a:buSzPts val="1440"/>
              <a:buChar char="►"/>
            </a:pPr>
            <a:r>
              <a:rPr lang="en-US" dirty="0"/>
              <a:t>Montreal Data Center</a:t>
            </a:r>
            <a:endParaRPr dirty="0"/>
          </a:p>
        </p:txBody>
      </p:sp>
      <p:pic>
        <p:nvPicPr>
          <p:cNvPr id="208" name="Google Shape;208;p26"/>
          <p:cNvPicPr preferRelativeResize="0"/>
          <p:nvPr/>
        </p:nvPicPr>
        <p:blipFill>
          <a:blip r:embed="rId3">
            <a:alphaModFix/>
          </a:blip>
          <a:stretch>
            <a:fillRect/>
          </a:stretch>
        </p:blipFill>
        <p:spPr>
          <a:xfrm>
            <a:off x="4617650" y="2137325"/>
            <a:ext cx="7042551" cy="3927350"/>
          </a:xfrm>
          <a:prstGeom prst="rect">
            <a:avLst/>
          </a:prstGeom>
          <a:noFill/>
          <a:ln>
            <a:noFill/>
          </a:ln>
        </p:spPr>
      </p:pic>
    </p:spTree>
    <p:extLst>
      <p:ext uri="{BB962C8B-B14F-4D97-AF65-F5344CB8AC3E}">
        <p14:creationId xmlns:p14="http://schemas.microsoft.com/office/powerpoint/2010/main" val="1199085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6"/>
        <p:cNvGrpSpPr/>
        <p:nvPr/>
      </p:nvGrpSpPr>
      <p:grpSpPr>
        <a:xfrm>
          <a:off x="0" y="0"/>
          <a:ext cx="0" cy="0"/>
          <a:chOff x="0" y="0"/>
          <a:chExt cx="0" cy="0"/>
        </a:xfrm>
      </p:grpSpPr>
      <p:grpSp>
        <p:nvGrpSpPr>
          <p:cNvPr id="397" name="Google Shape;397;p44"/>
          <p:cNvGrpSpPr/>
          <p:nvPr/>
        </p:nvGrpSpPr>
        <p:grpSpPr>
          <a:xfrm>
            <a:off x="0" y="-8467"/>
            <a:ext cx="12192000" cy="6866467"/>
            <a:chOff x="0" y="-8467"/>
            <a:chExt cx="12192000" cy="6866467"/>
          </a:xfrm>
        </p:grpSpPr>
        <p:cxnSp>
          <p:nvCxnSpPr>
            <p:cNvPr id="398" name="Google Shape;398;p4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99" name="Google Shape;399;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00" name="Google Shape;400;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01" name="Google Shape;401;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02" name="Google Shape;402;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04" name="Google Shape;404;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05" name="Google Shape;405;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06" name="Google Shape;406;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4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409" name="Google Shape;409;p44"/>
          <p:cNvGrpSpPr/>
          <p:nvPr/>
        </p:nvGrpSpPr>
        <p:grpSpPr>
          <a:xfrm>
            <a:off x="0" y="-8467"/>
            <a:ext cx="12192000" cy="6866467"/>
            <a:chOff x="0" y="-8467"/>
            <a:chExt cx="12192000" cy="6866467"/>
          </a:xfrm>
        </p:grpSpPr>
        <p:cxnSp>
          <p:nvCxnSpPr>
            <p:cNvPr id="410" name="Google Shape;410;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11" name="Google Shape;411;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12" name="Google Shape;412;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13" name="Google Shape;413;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5" name="Google Shape;415;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16" name="Google Shape;416;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17" name="Google Shape;417;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4"/>
          <p:cNvSpPr/>
          <p:nvPr/>
        </p:nvSpPr>
        <p:spPr>
          <a:xfrm>
            <a:off x="477012" y="480060"/>
            <a:ext cx="11237976" cy="5897880"/>
          </a:xfrm>
          <a:prstGeom prst="rect">
            <a:avLst/>
          </a:prstGeom>
          <a:solidFill>
            <a:schemeClr val="lt1"/>
          </a:solidFill>
          <a:ln w="222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pic>
        <p:nvPicPr>
          <p:cNvPr id="420" name="Google Shape;420;p44"/>
          <p:cNvPicPr preferRelativeResize="0"/>
          <p:nvPr/>
        </p:nvPicPr>
        <p:blipFill rotWithShape="1">
          <a:blip r:embed="rId3">
            <a:alphaModFix/>
          </a:blip>
          <a:srcRect/>
          <a:stretch/>
        </p:blipFill>
        <p:spPr>
          <a:xfrm>
            <a:off x="1924693" y="1131994"/>
            <a:ext cx="3049142" cy="4602479"/>
          </a:xfrm>
          <a:prstGeom prst="rect">
            <a:avLst/>
          </a:prstGeom>
          <a:noFill/>
          <a:ln>
            <a:noFill/>
          </a:ln>
        </p:spPr>
      </p:pic>
      <p:cxnSp>
        <p:nvCxnSpPr>
          <p:cNvPr id="421" name="Google Shape;421;p44"/>
          <p:cNvCxnSpPr/>
          <p:nvPr/>
        </p:nvCxnSpPr>
        <p:spPr>
          <a:xfrm>
            <a:off x="6081305" y="1650669"/>
            <a:ext cx="0" cy="3431969"/>
          </a:xfrm>
          <a:prstGeom prst="straightConnector1">
            <a:avLst/>
          </a:prstGeom>
          <a:noFill/>
          <a:ln w="12700" cap="rnd" cmpd="sng">
            <a:solidFill>
              <a:schemeClr val="accent1"/>
            </a:solidFill>
            <a:prstDash val="solid"/>
            <a:round/>
            <a:headEnd type="none" w="sm" len="sm"/>
            <a:tailEnd type="none" w="sm" len="sm"/>
          </a:ln>
        </p:spPr>
      </p:cxnSp>
      <p:pic>
        <p:nvPicPr>
          <p:cNvPr id="422" name="Google Shape;422;p44"/>
          <p:cNvPicPr preferRelativeResize="0"/>
          <p:nvPr/>
        </p:nvPicPr>
        <p:blipFill rotWithShape="1">
          <a:blip r:embed="rId4">
            <a:alphaModFix/>
          </a:blip>
          <a:srcRect/>
          <a:stretch/>
        </p:blipFill>
        <p:spPr>
          <a:xfrm>
            <a:off x="6892624" y="1131993"/>
            <a:ext cx="3693489" cy="46024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389"/>
        <p:cNvGrpSpPr/>
        <p:nvPr/>
      </p:nvGrpSpPr>
      <p:grpSpPr>
        <a:xfrm>
          <a:off x="0" y="0"/>
          <a:ext cx="0" cy="0"/>
          <a:chOff x="0" y="0"/>
          <a:chExt cx="0" cy="0"/>
        </a:xfrm>
      </p:grpSpPr>
      <p:sp>
        <p:nvSpPr>
          <p:cNvPr id="390" name="Google Shape;390;p43"/>
          <p:cNvSpPr txBox="1">
            <a:spLocks noGrp="1"/>
          </p:cNvSpPr>
          <p:nvPr>
            <p:ph type="title"/>
          </p:nvPr>
        </p:nvSpPr>
        <p:spPr>
          <a:xfrm>
            <a:off x="1159933" y="995318"/>
            <a:ext cx="7231592" cy="947782"/>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3F3F3F"/>
              </a:buClr>
              <a:buSzPts val="3600"/>
              <a:buFont typeface="Arial Black"/>
              <a:buNone/>
            </a:pPr>
            <a:r>
              <a:rPr lang="en-US" dirty="0">
                <a:solidFill>
                  <a:srgbClr val="3F3F3F"/>
                </a:solidFill>
                <a:latin typeface="Arial Black"/>
                <a:ea typeface="Arial Black"/>
                <a:cs typeface="Arial Black"/>
                <a:sym typeface="Arial Black"/>
              </a:rPr>
              <a:t>Network Baseline</a:t>
            </a:r>
            <a:endParaRPr dirty="0"/>
          </a:p>
        </p:txBody>
      </p:sp>
      <p:sp>
        <p:nvSpPr>
          <p:cNvPr id="391" name="Google Shape;391;p43"/>
          <p:cNvSpPr txBox="1">
            <a:spLocks noGrp="1"/>
          </p:cNvSpPr>
          <p:nvPr>
            <p:ph sz="half" idx="1"/>
          </p:nvPr>
        </p:nvSpPr>
        <p:spPr>
          <a:xfrm>
            <a:off x="1476915" y="2888250"/>
            <a:ext cx="4297351" cy="2959777"/>
          </a:xfrm>
          <a:prstGeom prst="rect">
            <a:avLst/>
          </a:prstGeom>
          <a:noFill/>
          <a:ln>
            <a:noFill/>
          </a:ln>
        </p:spPr>
        <p:txBody>
          <a:bodyPr spcFirstLastPara="1" wrap="square" lIns="91425" tIns="45700" rIns="91425" bIns="45700" anchor="t" anchorCtr="0">
            <a:noAutofit/>
          </a:bodyPr>
          <a:lstStyle/>
          <a:p>
            <a:pPr marL="342900" lvl="0" indent="-342900" algn="l" rtl="0">
              <a:spcBef>
                <a:spcPts val="1000"/>
              </a:spcBef>
              <a:spcAft>
                <a:spcPts val="0"/>
              </a:spcAft>
              <a:buSzPts val="1600"/>
              <a:buChar char="►"/>
            </a:pPr>
            <a:r>
              <a:rPr lang="en-US" sz="2000" dirty="0">
                <a:solidFill>
                  <a:srgbClr val="262626"/>
                </a:solidFill>
              </a:rPr>
              <a:t>Reliable backups</a:t>
            </a:r>
            <a:endParaRPr dirty="0"/>
          </a:p>
          <a:p>
            <a:pPr marL="342900" lvl="0" indent="-342900" algn="l" rtl="0">
              <a:spcBef>
                <a:spcPts val="1000"/>
              </a:spcBef>
              <a:spcAft>
                <a:spcPts val="0"/>
              </a:spcAft>
              <a:buSzPts val="1600"/>
              <a:buChar char="►"/>
            </a:pPr>
            <a:r>
              <a:rPr lang="en-US" sz="2000" dirty="0">
                <a:solidFill>
                  <a:srgbClr val="262626"/>
                </a:solidFill>
              </a:rPr>
              <a:t>Host-based antivirus</a:t>
            </a:r>
            <a:endParaRPr dirty="0"/>
          </a:p>
          <a:p>
            <a:pPr marL="342900" lvl="0" indent="-342900" algn="l" rtl="0">
              <a:spcBef>
                <a:spcPts val="1000"/>
              </a:spcBef>
              <a:spcAft>
                <a:spcPts val="0"/>
              </a:spcAft>
              <a:buSzPts val="1600"/>
              <a:buChar char="►"/>
            </a:pPr>
            <a:r>
              <a:rPr lang="en-US" sz="2000" dirty="0">
                <a:solidFill>
                  <a:srgbClr val="262626"/>
                </a:solidFill>
              </a:rPr>
              <a:t>2-factor authentication</a:t>
            </a:r>
          </a:p>
          <a:p>
            <a:pPr marL="342900" indent="-342900">
              <a:buSzPts val="1600"/>
            </a:pPr>
            <a:r>
              <a:rPr lang="en-US" sz="2000" dirty="0">
                <a:solidFill>
                  <a:srgbClr val="262626"/>
                </a:solidFill>
              </a:rPr>
              <a:t>Authenticated protocols</a:t>
            </a:r>
          </a:p>
          <a:p>
            <a:pPr marL="342900" indent="-342900">
              <a:buSzPts val="1600"/>
            </a:pPr>
            <a:r>
              <a:rPr lang="en-US" sz="2000" dirty="0">
                <a:solidFill>
                  <a:srgbClr val="262626"/>
                </a:solidFill>
              </a:rPr>
              <a:t>Controlled protocols</a:t>
            </a:r>
          </a:p>
          <a:p>
            <a:pPr marL="342900" indent="-342900">
              <a:buSzPts val="1600"/>
            </a:pPr>
            <a:r>
              <a:rPr lang="en-US" sz="2000" dirty="0">
                <a:solidFill>
                  <a:srgbClr val="262626"/>
                </a:solidFill>
              </a:rPr>
              <a:t>Redundant failover devices</a:t>
            </a:r>
            <a:endParaRPr sz="2000" dirty="0"/>
          </a:p>
          <a:p>
            <a:pPr marL="342900" lvl="0" indent="-342900" algn="l" rtl="0">
              <a:spcBef>
                <a:spcPts val="1000"/>
              </a:spcBef>
              <a:spcAft>
                <a:spcPts val="0"/>
              </a:spcAft>
              <a:buSzPts val="1600"/>
              <a:buChar char="►"/>
            </a:pPr>
            <a:endParaRPr dirty="0"/>
          </a:p>
          <a:p>
            <a:pPr marL="342900" lvl="0" indent="-241300" algn="l" rtl="0">
              <a:spcBef>
                <a:spcPts val="1000"/>
              </a:spcBef>
              <a:spcAft>
                <a:spcPts val="0"/>
              </a:spcAft>
              <a:buSzPts val="1600"/>
              <a:buNone/>
            </a:pPr>
            <a:endParaRPr sz="2000" dirty="0">
              <a:solidFill>
                <a:srgbClr val="262626"/>
              </a:solidFill>
            </a:endParaRPr>
          </a:p>
          <a:p>
            <a:pPr marL="0" lvl="0" indent="0" algn="l" rtl="0">
              <a:spcBef>
                <a:spcPts val="1000"/>
              </a:spcBef>
              <a:spcAft>
                <a:spcPts val="0"/>
              </a:spcAft>
              <a:buSzPts val="1600"/>
              <a:buNone/>
            </a:pPr>
            <a:endParaRPr sz="2000" dirty="0"/>
          </a:p>
          <a:p>
            <a:pPr marL="342900" lvl="0" indent="-241300" algn="l" rtl="0">
              <a:spcBef>
                <a:spcPts val="1000"/>
              </a:spcBef>
              <a:spcAft>
                <a:spcPts val="0"/>
              </a:spcAft>
              <a:buSzPts val="1600"/>
              <a:buNone/>
            </a:pPr>
            <a:endParaRPr sz="2000" dirty="0"/>
          </a:p>
        </p:txBody>
      </p:sp>
      <p:sp>
        <p:nvSpPr>
          <p:cNvPr id="392" name="Google Shape;392;p43"/>
          <p:cNvSpPr txBox="1">
            <a:spLocks noGrp="1"/>
          </p:cNvSpPr>
          <p:nvPr>
            <p:ph sz="half" idx="2"/>
          </p:nvPr>
        </p:nvSpPr>
        <p:spPr>
          <a:xfrm>
            <a:off x="5266566" y="2888250"/>
            <a:ext cx="4292594" cy="29597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2000" dirty="0">
                <a:solidFill>
                  <a:srgbClr val="262626"/>
                </a:solidFill>
              </a:rPr>
              <a:t>Access-layer security</a:t>
            </a:r>
            <a:endParaRPr sz="2000" dirty="0"/>
          </a:p>
          <a:p>
            <a:pPr marL="342900" lvl="0" indent="-342900" algn="l" rtl="0">
              <a:spcBef>
                <a:spcPts val="1000"/>
              </a:spcBef>
              <a:spcAft>
                <a:spcPts val="0"/>
              </a:spcAft>
              <a:buSzPts val="1600"/>
              <a:buChar char="►"/>
            </a:pPr>
            <a:r>
              <a:rPr lang="en-US" sz="2000" dirty="0">
                <a:solidFill>
                  <a:srgbClr val="262626"/>
                </a:solidFill>
              </a:rPr>
              <a:t>Logging</a:t>
            </a:r>
            <a:endParaRPr sz="2000" dirty="0"/>
          </a:p>
          <a:p>
            <a:pPr marL="342900" lvl="0" indent="-342900" algn="l" rtl="0">
              <a:spcBef>
                <a:spcPts val="1000"/>
              </a:spcBef>
              <a:spcAft>
                <a:spcPts val="0"/>
              </a:spcAft>
              <a:buSzPts val="1600"/>
              <a:buChar char="►"/>
            </a:pPr>
            <a:r>
              <a:rPr lang="en-US" sz="2000" dirty="0">
                <a:solidFill>
                  <a:srgbClr val="262626"/>
                </a:solidFill>
              </a:rPr>
              <a:t>Controlled management access</a:t>
            </a:r>
            <a:endParaRPr sz="2000" dirty="0"/>
          </a:p>
          <a:p>
            <a:pPr marL="342900" lvl="0" indent="-342900" algn="l" rtl="0">
              <a:spcBef>
                <a:spcPts val="1000"/>
              </a:spcBef>
              <a:spcAft>
                <a:spcPts val="0"/>
              </a:spcAft>
              <a:buSzPts val="1600"/>
              <a:buChar char="►"/>
            </a:pPr>
            <a:r>
              <a:rPr lang="en-US" sz="2000" dirty="0">
                <a:solidFill>
                  <a:srgbClr val="262626"/>
                </a:solidFill>
              </a:rPr>
              <a:t>Explicit firewall/ACL rules</a:t>
            </a:r>
            <a:endParaRPr sz="2000" dirty="0"/>
          </a:p>
          <a:p>
            <a:pPr marL="342900" lvl="0" indent="-342900" algn="l" rtl="0">
              <a:spcBef>
                <a:spcPts val="1000"/>
              </a:spcBef>
              <a:spcAft>
                <a:spcPts val="0"/>
              </a:spcAft>
              <a:buSzPts val="1600"/>
              <a:buChar char="►"/>
            </a:pPr>
            <a:r>
              <a:rPr lang="en-US" sz="2000" dirty="0">
                <a:solidFill>
                  <a:srgbClr val="262626"/>
                </a:solidFill>
              </a:rPr>
              <a:t>IPSec inter-site VPNs</a:t>
            </a:r>
          </a:p>
          <a:p>
            <a:pPr marL="342900" lvl="0" indent="-342900" algn="l" rtl="0">
              <a:spcBef>
                <a:spcPts val="1000"/>
              </a:spcBef>
              <a:spcAft>
                <a:spcPts val="0"/>
              </a:spcAft>
              <a:buSzPts val="1600"/>
              <a:buChar char="►"/>
            </a:pPr>
            <a:r>
              <a:rPr lang="en-US" sz="2000" dirty="0">
                <a:solidFill>
                  <a:srgbClr val="262626"/>
                </a:solidFill>
              </a:rPr>
              <a:t>Least privilege</a:t>
            </a:r>
            <a:endParaRPr sz="2000" dirty="0"/>
          </a:p>
          <a:p>
            <a:pPr marL="342900" lvl="0" indent="-241300" algn="l" rtl="0">
              <a:spcBef>
                <a:spcPts val="1000"/>
              </a:spcBef>
              <a:spcAft>
                <a:spcPts val="0"/>
              </a:spcAft>
              <a:buSzPts val="1600"/>
              <a:buNone/>
            </a:pPr>
            <a:endParaRPr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397" name="Google Shape;397;p44"/>
          <p:cNvGrpSpPr/>
          <p:nvPr/>
        </p:nvGrpSpPr>
        <p:grpSpPr>
          <a:xfrm>
            <a:off x="0" y="-8467"/>
            <a:ext cx="12192000" cy="6866467"/>
            <a:chOff x="0" y="-8467"/>
            <a:chExt cx="12192000" cy="6866467"/>
          </a:xfrm>
        </p:grpSpPr>
        <p:cxnSp>
          <p:nvCxnSpPr>
            <p:cNvPr id="398" name="Google Shape;398;p4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99" name="Google Shape;399;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00" name="Google Shape;400;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01" name="Google Shape;401;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02" name="Google Shape;402;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04" name="Google Shape;404;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05" name="Google Shape;405;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06" name="Google Shape;406;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4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409" name="Google Shape;409;p44"/>
          <p:cNvGrpSpPr/>
          <p:nvPr/>
        </p:nvGrpSpPr>
        <p:grpSpPr>
          <a:xfrm>
            <a:off x="0" y="-8467"/>
            <a:ext cx="12192000" cy="6866467"/>
            <a:chOff x="0" y="-8467"/>
            <a:chExt cx="12192000" cy="6866467"/>
          </a:xfrm>
        </p:grpSpPr>
        <p:cxnSp>
          <p:nvCxnSpPr>
            <p:cNvPr id="410" name="Google Shape;410;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11" name="Google Shape;411;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12" name="Google Shape;412;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13" name="Google Shape;413;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5" name="Google Shape;415;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16" name="Google Shape;416;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17" name="Google Shape;417;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4"/>
          <p:cNvSpPr/>
          <p:nvPr/>
        </p:nvSpPr>
        <p:spPr>
          <a:xfrm>
            <a:off x="477012" y="480060"/>
            <a:ext cx="11237976" cy="5897880"/>
          </a:xfrm>
          <a:prstGeom prst="rect">
            <a:avLst/>
          </a:prstGeom>
          <a:solidFill>
            <a:schemeClr val="lt1"/>
          </a:solidFill>
          <a:ln w="222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421" name="Google Shape;421;p44"/>
          <p:cNvCxnSpPr/>
          <p:nvPr/>
        </p:nvCxnSpPr>
        <p:spPr>
          <a:xfrm>
            <a:off x="6058665" y="1459015"/>
            <a:ext cx="0" cy="3431969"/>
          </a:xfrm>
          <a:prstGeom prst="straightConnector1">
            <a:avLst/>
          </a:prstGeom>
          <a:noFill/>
          <a:ln w="12700" cap="rnd" cmpd="sng">
            <a:solidFill>
              <a:schemeClr val="accent1"/>
            </a:solidFill>
            <a:prstDash val="solid"/>
            <a:round/>
            <a:headEnd type="none" w="sm" len="sm"/>
            <a:tailEnd type="none" w="sm" len="sm"/>
          </a:ln>
        </p:spPr>
      </p:cxnSp>
      <p:sp>
        <p:nvSpPr>
          <p:cNvPr id="5" name="TextBox 4">
            <a:extLst>
              <a:ext uri="{FF2B5EF4-FFF2-40B4-BE49-F238E27FC236}">
                <a16:creationId xmlns:a16="http://schemas.microsoft.com/office/drawing/2014/main" id="{B398B7AA-D0A2-484E-A85A-CB18D2B02672}"/>
              </a:ext>
            </a:extLst>
          </p:cNvPr>
          <p:cNvSpPr txBox="1"/>
          <p:nvPr/>
        </p:nvSpPr>
        <p:spPr>
          <a:xfrm>
            <a:off x="4860538" y="5179965"/>
            <a:ext cx="2438390" cy="400110"/>
          </a:xfrm>
          <a:prstGeom prst="rect">
            <a:avLst/>
          </a:prstGeom>
          <a:noFill/>
        </p:spPr>
        <p:txBody>
          <a:bodyPr wrap="square" rtlCol="0">
            <a:spAutoFit/>
          </a:bodyPr>
          <a:lstStyle/>
          <a:p>
            <a:pPr algn="ctr"/>
            <a:r>
              <a:rPr lang="en-US" sz="2000" dirty="0">
                <a:solidFill>
                  <a:schemeClr val="bg1"/>
                </a:solidFill>
                <a:highlight>
                  <a:srgbClr val="000000"/>
                </a:highlight>
              </a:rPr>
              <a:t>RISK TOLERANCE</a:t>
            </a:r>
          </a:p>
        </p:txBody>
      </p:sp>
      <p:sp>
        <p:nvSpPr>
          <p:cNvPr id="34" name="TextBox 33">
            <a:extLst>
              <a:ext uri="{FF2B5EF4-FFF2-40B4-BE49-F238E27FC236}">
                <a16:creationId xmlns:a16="http://schemas.microsoft.com/office/drawing/2014/main" id="{745C6303-C7EE-4E83-B89F-92CE1CF58A74}"/>
              </a:ext>
            </a:extLst>
          </p:cNvPr>
          <p:cNvSpPr txBox="1"/>
          <p:nvPr/>
        </p:nvSpPr>
        <p:spPr>
          <a:xfrm>
            <a:off x="5001048" y="5453122"/>
            <a:ext cx="2242102" cy="400110"/>
          </a:xfrm>
          <a:prstGeom prst="rect">
            <a:avLst/>
          </a:prstGeom>
          <a:noFill/>
        </p:spPr>
        <p:txBody>
          <a:bodyPr wrap="square" rtlCol="0">
            <a:spAutoFit/>
          </a:bodyPr>
          <a:lstStyle/>
          <a:p>
            <a:r>
              <a:rPr lang="en-US" sz="2000" dirty="0">
                <a:solidFill>
                  <a:schemeClr val="bg1"/>
                </a:solidFill>
                <a:highlight>
                  <a:srgbClr val="FF0000"/>
                </a:highlight>
              </a:rPr>
              <a:t>INHERENT RISK</a:t>
            </a:r>
          </a:p>
        </p:txBody>
      </p:sp>
      <p:sp>
        <p:nvSpPr>
          <p:cNvPr id="35" name="TextBox 34">
            <a:extLst>
              <a:ext uri="{FF2B5EF4-FFF2-40B4-BE49-F238E27FC236}">
                <a16:creationId xmlns:a16="http://schemas.microsoft.com/office/drawing/2014/main" id="{DB278CB7-54BE-4BA2-904F-3975D9BC1A2A}"/>
              </a:ext>
            </a:extLst>
          </p:cNvPr>
          <p:cNvSpPr txBox="1"/>
          <p:nvPr/>
        </p:nvSpPr>
        <p:spPr>
          <a:xfrm>
            <a:off x="5013994" y="5739414"/>
            <a:ext cx="2192045" cy="400110"/>
          </a:xfrm>
          <a:prstGeom prst="rect">
            <a:avLst/>
          </a:prstGeom>
          <a:noFill/>
        </p:spPr>
        <p:txBody>
          <a:bodyPr wrap="square" rtlCol="0">
            <a:spAutoFit/>
          </a:bodyPr>
          <a:lstStyle/>
          <a:p>
            <a:r>
              <a:rPr lang="en-US" sz="2000" dirty="0">
                <a:solidFill>
                  <a:schemeClr val="bg1"/>
                </a:solidFill>
                <a:highlight>
                  <a:srgbClr val="008000"/>
                </a:highlight>
              </a:rPr>
              <a:t>RESIDUAL RISK</a:t>
            </a:r>
          </a:p>
        </p:txBody>
      </p:sp>
      <p:pic>
        <p:nvPicPr>
          <p:cNvPr id="7" name="Picture 6">
            <a:extLst>
              <a:ext uri="{FF2B5EF4-FFF2-40B4-BE49-F238E27FC236}">
                <a16:creationId xmlns:a16="http://schemas.microsoft.com/office/drawing/2014/main" id="{796DEF75-79A2-4BD4-ACDC-7BE637AD289F}"/>
              </a:ext>
            </a:extLst>
          </p:cNvPr>
          <p:cNvPicPr>
            <a:picLocks noChangeAspect="1"/>
          </p:cNvPicPr>
          <p:nvPr/>
        </p:nvPicPr>
        <p:blipFill>
          <a:blip r:embed="rId3"/>
          <a:stretch>
            <a:fillRect/>
          </a:stretch>
        </p:blipFill>
        <p:spPr>
          <a:xfrm>
            <a:off x="763452" y="604160"/>
            <a:ext cx="3928658" cy="5567469"/>
          </a:xfrm>
          <a:prstGeom prst="rect">
            <a:avLst/>
          </a:prstGeom>
        </p:spPr>
      </p:pic>
      <p:pic>
        <p:nvPicPr>
          <p:cNvPr id="8" name="Picture 7">
            <a:extLst>
              <a:ext uri="{FF2B5EF4-FFF2-40B4-BE49-F238E27FC236}">
                <a16:creationId xmlns:a16="http://schemas.microsoft.com/office/drawing/2014/main" id="{B44832DE-B6A1-4C9B-AEC2-6BE49FCB21AB}"/>
              </a:ext>
            </a:extLst>
          </p:cNvPr>
          <p:cNvPicPr>
            <a:picLocks noChangeAspect="1"/>
          </p:cNvPicPr>
          <p:nvPr/>
        </p:nvPicPr>
        <p:blipFill>
          <a:blip r:embed="rId4"/>
          <a:stretch>
            <a:fillRect/>
          </a:stretch>
        </p:blipFill>
        <p:spPr>
          <a:xfrm>
            <a:off x="7451823" y="606863"/>
            <a:ext cx="3901977" cy="5541128"/>
          </a:xfrm>
          <a:prstGeom prst="rect">
            <a:avLst/>
          </a:prstGeom>
        </p:spPr>
      </p:pic>
    </p:spTree>
    <p:extLst>
      <p:ext uri="{BB962C8B-B14F-4D97-AF65-F5344CB8AC3E}">
        <p14:creationId xmlns:p14="http://schemas.microsoft.com/office/powerpoint/2010/main" val="521769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397" name="Google Shape;397;p44"/>
          <p:cNvGrpSpPr/>
          <p:nvPr/>
        </p:nvGrpSpPr>
        <p:grpSpPr>
          <a:xfrm>
            <a:off x="0" y="-8467"/>
            <a:ext cx="12192000" cy="6866467"/>
            <a:chOff x="0" y="-8467"/>
            <a:chExt cx="12192000" cy="6866467"/>
          </a:xfrm>
        </p:grpSpPr>
        <p:cxnSp>
          <p:nvCxnSpPr>
            <p:cNvPr id="398" name="Google Shape;398;p4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99" name="Google Shape;399;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00" name="Google Shape;400;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01" name="Google Shape;401;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02" name="Google Shape;402;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04" name="Google Shape;404;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05" name="Google Shape;405;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06" name="Google Shape;406;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4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409" name="Google Shape;409;p44"/>
          <p:cNvGrpSpPr/>
          <p:nvPr/>
        </p:nvGrpSpPr>
        <p:grpSpPr>
          <a:xfrm>
            <a:off x="0" y="-8467"/>
            <a:ext cx="12192000" cy="6866467"/>
            <a:chOff x="0" y="-8467"/>
            <a:chExt cx="12192000" cy="6866467"/>
          </a:xfrm>
        </p:grpSpPr>
        <p:cxnSp>
          <p:nvCxnSpPr>
            <p:cNvPr id="410" name="Google Shape;410;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11" name="Google Shape;411;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12" name="Google Shape;412;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13" name="Google Shape;413;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5" name="Google Shape;415;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16" name="Google Shape;416;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17" name="Google Shape;417;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4"/>
          <p:cNvSpPr/>
          <p:nvPr/>
        </p:nvSpPr>
        <p:spPr>
          <a:xfrm>
            <a:off x="477012" y="480060"/>
            <a:ext cx="11237976" cy="5897880"/>
          </a:xfrm>
          <a:prstGeom prst="rect">
            <a:avLst/>
          </a:prstGeom>
          <a:solidFill>
            <a:schemeClr val="lt1"/>
          </a:solidFill>
          <a:ln w="222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421" name="Google Shape;421;p44"/>
          <p:cNvCxnSpPr/>
          <p:nvPr/>
        </p:nvCxnSpPr>
        <p:spPr>
          <a:xfrm>
            <a:off x="6058665" y="1459015"/>
            <a:ext cx="0" cy="3431969"/>
          </a:xfrm>
          <a:prstGeom prst="straightConnector1">
            <a:avLst/>
          </a:prstGeom>
          <a:noFill/>
          <a:ln w="12700" cap="rnd" cmpd="sng">
            <a:solidFill>
              <a:schemeClr val="accent1"/>
            </a:solidFill>
            <a:prstDash val="solid"/>
            <a:round/>
            <a:headEnd type="none" w="sm" len="sm"/>
            <a:tailEnd type="none" w="sm" len="sm"/>
          </a:ln>
        </p:spPr>
      </p:cxnSp>
      <p:sp>
        <p:nvSpPr>
          <p:cNvPr id="5" name="TextBox 4">
            <a:extLst>
              <a:ext uri="{FF2B5EF4-FFF2-40B4-BE49-F238E27FC236}">
                <a16:creationId xmlns:a16="http://schemas.microsoft.com/office/drawing/2014/main" id="{B398B7AA-D0A2-484E-A85A-CB18D2B02672}"/>
              </a:ext>
            </a:extLst>
          </p:cNvPr>
          <p:cNvSpPr txBox="1"/>
          <p:nvPr/>
        </p:nvSpPr>
        <p:spPr>
          <a:xfrm>
            <a:off x="4860538" y="5179965"/>
            <a:ext cx="2438390" cy="400110"/>
          </a:xfrm>
          <a:prstGeom prst="rect">
            <a:avLst/>
          </a:prstGeom>
          <a:noFill/>
        </p:spPr>
        <p:txBody>
          <a:bodyPr wrap="square" rtlCol="0">
            <a:spAutoFit/>
          </a:bodyPr>
          <a:lstStyle/>
          <a:p>
            <a:pPr algn="ctr"/>
            <a:r>
              <a:rPr lang="en-US" sz="2000" dirty="0">
                <a:solidFill>
                  <a:schemeClr val="bg1"/>
                </a:solidFill>
                <a:highlight>
                  <a:srgbClr val="000000"/>
                </a:highlight>
              </a:rPr>
              <a:t>RISK TOLERANCE</a:t>
            </a:r>
          </a:p>
        </p:txBody>
      </p:sp>
      <p:sp>
        <p:nvSpPr>
          <p:cNvPr id="34" name="TextBox 33">
            <a:extLst>
              <a:ext uri="{FF2B5EF4-FFF2-40B4-BE49-F238E27FC236}">
                <a16:creationId xmlns:a16="http://schemas.microsoft.com/office/drawing/2014/main" id="{745C6303-C7EE-4E83-B89F-92CE1CF58A74}"/>
              </a:ext>
            </a:extLst>
          </p:cNvPr>
          <p:cNvSpPr txBox="1"/>
          <p:nvPr/>
        </p:nvSpPr>
        <p:spPr>
          <a:xfrm>
            <a:off x="5001048" y="5453122"/>
            <a:ext cx="2242102" cy="400110"/>
          </a:xfrm>
          <a:prstGeom prst="rect">
            <a:avLst/>
          </a:prstGeom>
          <a:noFill/>
        </p:spPr>
        <p:txBody>
          <a:bodyPr wrap="square" rtlCol="0">
            <a:spAutoFit/>
          </a:bodyPr>
          <a:lstStyle/>
          <a:p>
            <a:r>
              <a:rPr lang="en-US" sz="2000" dirty="0">
                <a:solidFill>
                  <a:schemeClr val="bg1"/>
                </a:solidFill>
                <a:highlight>
                  <a:srgbClr val="FF0000"/>
                </a:highlight>
              </a:rPr>
              <a:t>INHERENT RISK</a:t>
            </a:r>
          </a:p>
        </p:txBody>
      </p:sp>
      <p:sp>
        <p:nvSpPr>
          <p:cNvPr id="35" name="TextBox 34">
            <a:extLst>
              <a:ext uri="{FF2B5EF4-FFF2-40B4-BE49-F238E27FC236}">
                <a16:creationId xmlns:a16="http://schemas.microsoft.com/office/drawing/2014/main" id="{DB278CB7-54BE-4BA2-904F-3975D9BC1A2A}"/>
              </a:ext>
            </a:extLst>
          </p:cNvPr>
          <p:cNvSpPr txBox="1"/>
          <p:nvPr/>
        </p:nvSpPr>
        <p:spPr>
          <a:xfrm>
            <a:off x="5013994" y="5739414"/>
            <a:ext cx="2192045" cy="400110"/>
          </a:xfrm>
          <a:prstGeom prst="rect">
            <a:avLst/>
          </a:prstGeom>
          <a:noFill/>
        </p:spPr>
        <p:txBody>
          <a:bodyPr wrap="square" rtlCol="0">
            <a:spAutoFit/>
          </a:bodyPr>
          <a:lstStyle/>
          <a:p>
            <a:r>
              <a:rPr lang="en-US" sz="2000" dirty="0">
                <a:solidFill>
                  <a:schemeClr val="bg1"/>
                </a:solidFill>
                <a:highlight>
                  <a:srgbClr val="008000"/>
                </a:highlight>
              </a:rPr>
              <a:t>RESIDUAL RISK</a:t>
            </a:r>
          </a:p>
        </p:txBody>
      </p:sp>
      <p:pic>
        <p:nvPicPr>
          <p:cNvPr id="2" name="Picture 1">
            <a:extLst>
              <a:ext uri="{FF2B5EF4-FFF2-40B4-BE49-F238E27FC236}">
                <a16:creationId xmlns:a16="http://schemas.microsoft.com/office/drawing/2014/main" id="{4705D92F-BA3E-4743-AD65-DE71DFE1939B}"/>
              </a:ext>
            </a:extLst>
          </p:cNvPr>
          <p:cNvPicPr>
            <a:picLocks noChangeAspect="1"/>
          </p:cNvPicPr>
          <p:nvPr/>
        </p:nvPicPr>
        <p:blipFill>
          <a:blip r:embed="rId3"/>
          <a:stretch>
            <a:fillRect/>
          </a:stretch>
        </p:blipFill>
        <p:spPr>
          <a:xfrm>
            <a:off x="7487199" y="616855"/>
            <a:ext cx="3901976" cy="5590223"/>
          </a:xfrm>
          <a:prstGeom prst="rect">
            <a:avLst/>
          </a:prstGeom>
        </p:spPr>
      </p:pic>
      <p:pic>
        <p:nvPicPr>
          <p:cNvPr id="30" name="Picture 29">
            <a:extLst>
              <a:ext uri="{FF2B5EF4-FFF2-40B4-BE49-F238E27FC236}">
                <a16:creationId xmlns:a16="http://schemas.microsoft.com/office/drawing/2014/main" id="{2A8FCCA8-33B5-42C5-A776-43B9137128E8}"/>
              </a:ext>
            </a:extLst>
          </p:cNvPr>
          <p:cNvPicPr>
            <a:picLocks noChangeAspect="1"/>
          </p:cNvPicPr>
          <p:nvPr/>
        </p:nvPicPr>
        <p:blipFill>
          <a:blip r:embed="rId4"/>
          <a:stretch>
            <a:fillRect/>
          </a:stretch>
        </p:blipFill>
        <p:spPr>
          <a:xfrm>
            <a:off x="701282" y="654202"/>
            <a:ext cx="3901977" cy="5541128"/>
          </a:xfrm>
          <a:prstGeom prst="rect">
            <a:avLst/>
          </a:prstGeom>
        </p:spPr>
      </p:pic>
    </p:spTree>
    <p:extLst>
      <p:ext uri="{BB962C8B-B14F-4D97-AF65-F5344CB8AC3E}">
        <p14:creationId xmlns:p14="http://schemas.microsoft.com/office/powerpoint/2010/main" val="2516637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Floor Plan</a:t>
            </a:r>
          </a:p>
        </p:txBody>
      </p:sp>
      <p:sp>
        <p:nvSpPr>
          <p:cNvPr id="4" name="AutoShape 2" descr="https://moodle.nait.ca/pluginfile.php/7267138/mod_resource/content/2/Liquid%20Sun%20Hydro%20Farms%20-%20Plant.jpg"/>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3"/>
          <a:stretch>
            <a:fillRect/>
          </a:stretch>
        </p:blipFill>
        <p:spPr>
          <a:xfrm>
            <a:off x="243750" y="1657202"/>
            <a:ext cx="9463838" cy="4887547"/>
          </a:xfrm>
          <a:prstGeom prst="rect">
            <a:avLst/>
          </a:prstGeom>
        </p:spPr>
      </p:pic>
    </p:spTree>
    <p:extLst>
      <p:ext uri="{BB962C8B-B14F-4D97-AF65-F5344CB8AC3E}">
        <p14:creationId xmlns:p14="http://schemas.microsoft.com/office/powerpoint/2010/main" val="25373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grpSp>
        <p:nvGrpSpPr>
          <p:cNvPr id="397" name="Google Shape;397;p44"/>
          <p:cNvGrpSpPr/>
          <p:nvPr/>
        </p:nvGrpSpPr>
        <p:grpSpPr>
          <a:xfrm>
            <a:off x="0" y="-8467"/>
            <a:ext cx="12192000" cy="6866467"/>
            <a:chOff x="0" y="-8467"/>
            <a:chExt cx="12192000" cy="6866467"/>
          </a:xfrm>
        </p:grpSpPr>
        <p:cxnSp>
          <p:nvCxnSpPr>
            <p:cNvPr id="398" name="Google Shape;398;p44"/>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99" name="Google Shape;399;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00" name="Google Shape;400;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01" name="Google Shape;401;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02" name="Google Shape;402;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04" name="Google Shape;404;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05" name="Google Shape;405;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06" name="Google Shape;406;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 name="Google Shape;408;p4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nvGrpSpPr>
          <p:cNvPr id="409" name="Google Shape;409;p44"/>
          <p:cNvGrpSpPr/>
          <p:nvPr/>
        </p:nvGrpSpPr>
        <p:grpSpPr>
          <a:xfrm>
            <a:off x="0" y="-8467"/>
            <a:ext cx="12192000" cy="6866467"/>
            <a:chOff x="0" y="-8467"/>
            <a:chExt cx="12192000" cy="6866467"/>
          </a:xfrm>
        </p:grpSpPr>
        <p:cxnSp>
          <p:nvCxnSpPr>
            <p:cNvPr id="410" name="Google Shape;410;p44"/>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411" name="Google Shape;411;p44"/>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412" name="Google Shape;412;p44"/>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413" name="Google Shape;413;p44"/>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415" name="Google Shape;415;p44"/>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416" name="Google Shape;416;p44"/>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417" name="Google Shape;417;p44"/>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44"/>
          <p:cNvSpPr/>
          <p:nvPr/>
        </p:nvSpPr>
        <p:spPr>
          <a:xfrm>
            <a:off x="477012" y="480060"/>
            <a:ext cx="11237976" cy="5897880"/>
          </a:xfrm>
          <a:prstGeom prst="rect">
            <a:avLst/>
          </a:prstGeom>
          <a:solidFill>
            <a:schemeClr val="lt1"/>
          </a:solidFill>
          <a:ln w="2222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Trebuchet MS"/>
              <a:ea typeface="Trebuchet MS"/>
              <a:cs typeface="Trebuchet MS"/>
              <a:sym typeface="Trebuchet MS"/>
            </a:endParaRPr>
          </a:p>
        </p:txBody>
      </p:sp>
      <p:cxnSp>
        <p:nvCxnSpPr>
          <p:cNvPr id="421" name="Google Shape;421;p44"/>
          <p:cNvCxnSpPr/>
          <p:nvPr/>
        </p:nvCxnSpPr>
        <p:spPr>
          <a:xfrm>
            <a:off x="6058665" y="1459015"/>
            <a:ext cx="0" cy="3431969"/>
          </a:xfrm>
          <a:prstGeom prst="straightConnector1">
            <a:avLst/>
          </a:prstGeom>
          <a:noFill/>
          <a:ln w="12700" cap="rnd" cmpd="sng">
            <a:solidFill>
              <a:schemeClr val="accent1"/>
            </a:solidFill>
            <a:prstDash val="solid"/>
            <a:round/>
            <a:headEnd type="none" w="sm" len="sm"/>
            <a:tailEnd type="none" w="sm" len="sm"/>
          </a:ln>
        </p:spPr>
      </p:cxnSp>
      <p:sp>
        <p:nvSpPr>
          <p:cNvPr id="31" name="Google Shape;171;p20">
            <a:extLst>
              <a:ext uri="{FF2B5EF4-FFF2-40B4-BE49-F238E27FC236}">
                <a16:creationId xmlns:a16="http://schemas.microsoft.com/office/drawing/2014/main" id="{B5A8A736-E56F-4FC9-9EB7-8CD709995FE5}"/>
              </a:ext>
            </a:extLst>
          </p:cNvPr>
          <p:cNvSpPr txBox="1">
            <a:spLocks/>
          </p:cNvSpPr>
          <p:nvPr/>
        </p:nvSpPr>
        <p:spPr>
          <a:xfrm>
            <a:off x="4409116" y="682604"/>
            <a:ext cx="3303880" cy="776411"/>
          </a:xfrm>
          <a:prstGeom prst="rect">
            <a:avLst/>
          </a:prstGeom>
          <a:noFill/>
          <a:ln>
            <a:noFill/>
          </a:ln>
        </p:spPr>
        <p:txBody>
          <a:bodyPr spcFirstLastPara="1" vert="horz" wrap="square" lIns="91425" tIns="45700" rIns="91425" bIns="45700" rtlCol="0" anchor="b" anchorCtr="0">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Bef>
                <a:spcPts val="0"/>
              </a:spcBef>
              <a:buClr>
                <a:schemeClr val="accent1"/>
              </a:buClr>
              <a:buSzPts val="5400"/>
              <a:buFont typeface="Trebuchet MS"/>
              <a:buNone/>
            </a:pPr>
            <a:r>
              <a:rPr lang="en-US" sz="5400" dirty="0"/>
              <a:t>Thank You</a:t>
            </a:r>
          </a:p>
        </p:txBody>
      </p:sp>
      <p:sp>
        <p:nvSpPr>
          <p:cNvPr id="3" name="TextBox 2">
            <a:extLst>
              <a:ext uri="{FF2B5EF4-FFF2-40B4-BE49-F238E27FC236}">
                <a16:creationId xmlns:a16="http://schemas.microsoft.com/office/drawing/2014/main" id="{E4461E8A-9129-4591-B32F-6DF75E3D0843}"/>
              </a:ext>
            </a:extLst>
          </p:cNvPr>
          <p:cNvSpPr txBox="1"/>
          <p:nvPr/>
        </p:nvSpPr>
        <p:spPr>
          <a:xfrm>
            <a:off x="6384510" y="1496125"/>
            <a:ext cx="5123388" cy="3447098"/>
          </a:xfrm>
          <a:prstGeom prst="rect">
            <a:avLst/>
          </a:prstGeom>
          <a:noFill/>
        </p:spPr>
        <p:txBody>
          <a:bodyPr wrap="square" rtlCol="0">
            <a:spAutoFit/>
          </a:bodyPr>
          <a:lstStyle/>
          <a:p>
            <a:endParaRPr lang="en-CA" sz="4000" dirty="0"/>
          </a:p>
          <a:p>
            <a:pPr algn="ctr"/>
            <a:r>
              <a:rPr lang="en-CA" sz="4000" dirty="0"/>
              <a:t>Chris Redford</a:t>
            </a:r>
          </a:p>
          <a:p>
            <a:pPr algn="ctr"/>
            <a:r>
              <a:rPr lang="en-CA" sz="4000" dirty="0"/>
              <a:t>Lester Fundora</a:t>
            </a:r>
          </a:p>
          <a:p>
            <a:pPr algn="ctr"/>
            <a:r>
              <a:rPr lang="en-CA" sz="4000" dirty="0"/>
              <a:t>AJ Armstrong</a:t>
            </a:r>
          </a:p>
          <a:p>
            <a:pPr algn="ctr"/>
            <a:r>
              <a:rPr lang="en-CA" sz="4000" dirty="0"/>
              <a:t>Claudia Calin</a:t>
            </a:r>
          </a:p>
          <a:p>
            <a:endParaRPr lang="en-CA" dirty="0"/>
          </a:p>
        </p:txBody>
      </p:sp>
      <p:sp>
        <p:nvSpPr>
          <p:cNvPr id="33" name="TextBox 32">
            <a:extLst>
              <a:ext uri="{FF2B5EF4-FFF2-40B4-BE49-F238E27FC236}">
                <a16:creationId xmlns:a16="http://schemas.microsoft.com/office/drawing/2014/main" id="{686AAC63-EC58-4437-AF89-929DA9759FD4}"/>
              </a:ext>
            </a:extLst>
          </p:cNvPr>
          <p:cNvSpPr txBox="1"/>
          <p:nvPr/>
        </p:nvSpPr>
        <p:spPr>
          <a:xfrm>
            <a:off x="684093" y="1496125"/>
            <a:ext cx="5167491" cy="3170099"/>
          </a:xfrm>
          <a:prstGeom prst="rect">
            <a:avLst/>
          </a:prstGeom>
          <a:noFill/>
        </p:spPr>
        <p:txBody>
          <a:bodyPr wrap="square" rtlCol="0">
            <a:spAutoFit/>
          </a:bodyPr>
          <a:lstStyle/>
          <a:p>
            <a:endParaRPr lang="en-CA" sz="4000" dirty="0"/>
          </a:p>
          <a:p>
            <a:pPr algn="ctr"/>
            <a:r>
              <a:rPr lang="en-CA" sz="4000" dirty="0"/>
              <a:t>Stephanie Remniak</a:t>
            </a:r>
          </a:p>
          <a:p>
            <a:pPr algn="ctr"/>
            <a:r>
              <a:rPr lang="en-CA" sz="4000" dirty="0"/>
              <a:t>Brian Nelson</a:t>
            </a:r>
          </a:p>
          <a:p>
            <a:pPr algn="ctr"/>
            <a:r>
              <a:rPr lang="en-CA" sz="4000" dirty="0"/>
              <a:t>Guy Mitchell</a:t>
            </a:r>
          </a:p>
          <a:p>
            <a:pPr algn="ctr"/>
            <a:r>
              <a:rPr lang="en-CA" sz="4000" dirty="0"/>
              <a:t>Terry Pearce</a:t>
            </a:r>
          </a:p>
        </p:txBody>
      </p:sp>
      <p:sp>
        <p:nvSpPr>
          <p:cNvPr id="4" name="TextBox 3">
            <a:extLst>
              <a:ext uri="{FF2B5EF4-FFF2-40B4-BE49-F238E27FC236}">
                <a16:creationId xmlns:a16="http://schemas.microsoft.com/office/drawing/2014/main" id="{61886349-51DA-4D16-AEFC-E26E2A58FB51}"/>
              </a:ext>
            </a:extLst>
          </p:cNvPr>
          <p:cNvSpPr txBox="1"/>
          <p:nvPr/>
        </p:nvSpPr>
        <p:spPr>
          <a:xfrm>
            <a:off x="4409116" y="5222693"/>
            <a:ext cx="3303880" cy="707886"/>
          </a:xfrm>
          <a:prstGeom prst="rect">
            <a:avLst/>
          </a:prstGeom>
          <a:noFill/>
        </p:spPr>
        <p:txBody>
          <a:bodyPr wrap="square" rtlCol="0">
            <a:spAutoFit/>
          </a:bodyPr>
          <a:lstStyle/>
          <a:p>
            <a:r>
              <a:rPr lang="en-CA" sz="4000" dirty="0"/>
              <a:t>Troy Gregoire</a:t>
            </a:r>
          </a:p>
        </p:txBody>
      </p:sp>
    </p:spTree>
    <p:extLst>
      <p:ext uri="{BB962C8B-B14F-4D97-AF65-F5344CB8AC3E}">
        <p14:creationId xmlns:p14="http://schemas.microsoft.com/office/powerpoint/2010/main" val="3074294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chemeClr val="accent1"/>
              </a:buClr>
              <a:buSzPts val="5400"/>
              <a:buFont typeface="Trebuchet MS"/>
              <a:buNone/>
            </a:pPr>
            <a:r>
              <a:rPr lang="en-US" dirty="0"/>
              <a:t>DOMINION GREENHOUSES</a:t>
            </a:r>
            <a:endParaRPr dirty="0"/>
          </a:p>
        </p:txBody>
      </p:sp>
      <p:sp>
        <p:nvSpPr>
          <p:cNvPr id="172" name="Google Shape;172;p20"/>
          <p:cNvSpPr txBox="1">
            <a:spLocks noGrp="1"/>
          </p:cNvSpPr>
          <p:nvPr>
            <p:ph type="subTitle" idx="1"/>
          </p:nvPr>
        </p:nvSpPr>
        <p:spPr>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SzPts val="1440"/>
              <a:buNone/>
            </a:pPr>
            <a:r>
              <a:rPr lang="en-US"/>
              <a:t>Presented by Team Trogdor</a:t>
            </a:r>
            <a:endParaRPr/>
          </a:p>
        </p:txBody>
      </p:sp>
      <p:sp>
        <p:nvSpPr>
          <p:cNvPr id="4" name="Google Shape;428;p45">
            <a:extLst>
              <a:ext uri="{FF2B5EF4-FFF2-40B4-BE49-F238E27FC236}">
                <a16:creationId xmlns:a16="http://schemas.microsoft.com/office/drawing/2014/main" id="{20561EDD-D9A0-4011-9929-7768AE034E53}"/>
              </a:ext>
            </a:extLst>
          </p:cNvPr>
          <p:cNvSpPr txBox="1"/>
          <p:nvPr/>
        </p:nvSpPr>
        <p:spPr>
          <a:xfrm>
            <a:off x="662121" y="5465353"/>
            <a:ext cx="818180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accent2"/>
                </a:solidFill>
                <a:latin typeface="Trebuchet MS"/>
                <a:ea typeface="Trebuchet MS"/>
                <a:cs typeface="Trebuchet MS"/>
                <a:sym typeface="Trebuchet MS"/>
              </a:rPr>
              <a:t>https://github.com/netengtechsolutions/bulknetwork</a:t>
            </a:r>
            <a:endParaRPr dirty="0">
              <a:solidFill>
                <a:schemeClr val="accent2"/>
              </a:solidFill>
            </a:endParaRPr>
          </a:p>
        </p:txBody>
      </p:sp>
    </p:spTree>
    <p:extLst>
      <p:ext uri="{BB962C8B-B14F-4D97-AF65-F5344CB8AC3E}">
        <p14:creationId xmlns:p14="http://schemas.microsoft.com/office/powerpoint/2010/main" val="932974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Warehouse Floor Plan</a:t>
            </a:r>
          </a:p>
        </p:txBody>
      </p:sp>
      <p:pic>
        <p:nvPicPr>
          <p:cNvPr id="4" name="Picture 3"/>
          <p:cNvPicPr>
            <a:picLocks noChangeAspect="1"/>
          </p:cNvPicPr>
          <p:nvPr/>
        </p:nvPicPr>
        <p:blipFill>
          <a:blip r:embed="rId3"/>
          <a:stretch>
            <a:fillRect/>
          </a:stretch>
        </p:blipFill>
        <p:spPr>
          <a:xfrm>
            <a:off x="1609443" y="1439139"/>
            <a:ext cx="7664560" cy="4959421"/>
          </a:xfrm>
          <a:prstGeom prst="rect">
            <a:avLst/>
          </a:prstGeom>
        </p:spPr>
      </p:pic>
    </p:spTree>
    <p:extLst>
      <p:ext uri="{BB962C8B-B14F-4D97-AF65-F5344CB8AC3E}">
        <p14:creationId xmlns:p14="http://schemas.microsoft.com/office/powerpoint/2010/main" val="2378076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On-Premise Virtualization</a:t>
            </a:r>
            <a:endParaRPr/>
          </a:p>
        </p:txBody>
      </p:sp>
      <p:sp>
        <p:nvSpPr>
          <p:cNvPr id="193" name="Google Shape;193;p23"/>
          <p:cNvSpPr txBox="1">
            <a:spLocks noGrp="1"/>
          </p:cNvSpPr>
          <p:nvPr>
            <p:ph idx="1"/>
          </p:nvPr>
        </p:nvSpPr>
        <p:spPr>
          <a:xfrm>
            <a:off x="2187354" y="1412940"/>
            <a:ext cx="8596668"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Font typeface="Noto Sans Symbols"/>
              <a:buChar char="⮚"/>
            </a:pPr>
            <a:r>
              <a:rPr lang="en-US"/>
              <a:t>RAID 1 for operating-system, RAID 5 for Guest VMs.</a:t>
            </a:r>
            <a:endParaRPr/>
          </a:p>
          <a:p>
            <a:pPr marL="342900" lvl="0" indent="-342900" algn="l" rtl="0">
              <a:spcBef>
                <a:spcPts val="1000"/>
              </a:spcBef>
              <a:spcAft>
                <a:spcPts val="0"/>
              </a:spcAft>
              <a:buSzPts val="1440"/>
              <a:buFont typeface="Noto Sans Symbols"/>
              <a:buChar char="⮚"/>
            </a:pPr>
            <a:r>
              <a:rPr lang="en-US"/>
              <a:t>VMware ESXi as Bare Metal Hypervisor.</a:t>
            </a:r>
            <a:endParaRPr/>
          </a:p>
          <a:p>
            <a:pPr marL="342900" lvl="0" indent="-342900" algn="l" rtl="0">
              <a:spcBef>
                <a:spcPts val="1000"/>
              </a:spcBef>
              <a:spcAft>
                <a:spcPts val="0"/>
              </a:spcAft>
              <a:buSzPts val="1440"/>
              <a:buFont typeface="Noto Sans Symbols"/>
              <a:buChar char="⮚"/>
            </a:pPr>
            <a:r>
              <a:rPr lang="en-US"/>
              <a:t>Advanced management console with vCenter.</a:t>
            </a:r>
            <a:endParaRPr/>
          </a:p>
          <a:p>
            <a:pPr marL="342900" lvl="0" indent="-342900" algn="l" rtl="0">
              <a:spcBef>
                <a:spcPts val="1000"/>
              </a:spcBef>
              <a:spcAft>
                <a:spcPts val="0"/>
              </a:spcAft>
              <a:buSzPts val="1440"/>
              <a:buFont typeface="Noto Sans Symbols"/>
              <a:buChar char="⮚"/>
            </a:pPr>
            <a:r>
              <a:rPr lang="en-US"/>
              <a:t>Integrated patching of server and server management infrastructure.</a:t>
            </a:r>
            <a:br>
              <a:rPr lang="en-US"/>
            </a:br>
            <a:br>
              <a:rPr lang="en-US"/>
            </a:br>
            <a:endParaRPr/>
          </a:p>
        </p:txBody>
      </p:sp>
      <p:pic>
        <p:nvPicPr>
          <p:cNvPr id="194" name="Google Shape;194;p23"/>
          <p:cNvPicPr preferRelativeResize="0"/>
          <p:nvPr/>
        </p:nvPicPr>
        <p:blipFill rotWithShape="1">
          <a:blip r:embed="rId3">
            <a:alphaModFix/>
          </a:blip>
          <a:srcRect/>
          <a:stretch/>
        </p:blipFill>
        <p:spPr>
          <a:xfrm>
            <a:off x="1921266" y="3174248"/>
            <a:ext cx="5848350" cy="2635898"/>
          </a:xfrm>
          <a:prstGeom prst="rect">
            <a:avLst/>
          </a:prstGeom>
          <a:noFill/>
          <a:ln>
            <a:noFill/>
          </a:ln>
        </p:spPr>
      </p:pic>
      <p:pic>
        <p:nvPicPr>
          <p:cNvPr id="195" name="Google Shape;195;p23" descr="Ä°lgili resim"/>
          <p:cNvPicPr preferRelativeResize="0"/>
          <p:nvPr/>
        </p:nvPicPr>
        <p:blipFill rotWithShape="1">
          <a:blip r:embed="rId4">
            <a:alphaModFix/>
          </a:blip>
          <a:srcRect/>
          <a:stretch/>
        </p:blipFill>
        <p:spPr>
          <a:xfrm>
            <a:off x="209626" y="1336749"/>
            <a:ext cx="2207003" cy="17037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2"/>
          <p:cNvSpPr txBox="1">
            <a:spLocks noGrp="1"/>
          </p:cNvSpPr>
          <p:nvPr>
            <p:ph type="title"/>
          </p:nvPr>
        </p:nvSpPr>
        <p:spPr>
          <a:xfrm>
            <a:off x="677335" y="609600"/>
            <a:ext cx="8596668" cy="68230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Domain Migration</a:t>
            </a:r>
            <a:endParaRPr/>
          </a:p>
        </p:txBody>
      </p:sp>
      <p:sp>
        <p:nvSpPr>
          <p:cNvPr id="185" name="Google Shape;185;p22"/>
          <p:cNvSpPr txBox="1">
            <a:spLocks noGrp="1"/>
          </p:cNvSpPr>
          <p:nvPr>
            <p:ph idx="1"/>
          </p:nvPr>
        </p:nvSpPr>
        <p:spPr>
          <a:xfrm>
            <a:off x="734686" y="1195856"/>
            <a:ext cx="8596668" cy="38966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dirty="0"/>
              <a:t>Live Migration</a:t>
            </a:r>
            <a:endParaRPr dirty="0"/>
          </a:p>
        </p:txBody>
      </p:sp>
      <p:pic>
        <p:nvPicPr>
          <p:cNvPr id="2" name="Picture 1">
            <a:extLst>
              <a:ext uri="{FF2B5EF4-FFF2-40B4-BE49-F238E27FC236}">
                <a16:creationId xmlns:a16="http://schemas.microsoft.com/office/drawing/2014/main" id="{890E6704-E95F-417C-9C5E-5621E8C47D2F}"/>
              </a:ext>
            </a:extLst>
          </p:cNvPr>
          <p:cNvPicPr>
            <a:picLocks noChangeAspect="1"/>
          </p:cNvPicPr>
          <p:nvPr/>
        </p:nvPicPr>
        <p:blipFill>
          <a:blip r:embed="rId3"/>
          <a:stretch>
            <a:fillRect/>
          </a:stretch>
        </p:blipFill>
        <p:spPr>
          <a:xfrm>
            <a:off x="677335" y="1585519"/>
            <a:ext cx="6610350" cy="46767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4"/>
          <p:cNvSpPr txBox="1">
            <a:spLocks noGrp="1"/>
          </p:cNvSpPr>
          <p:nvPr>
            <p:ph type="title"/>
          </p:nvPr>
        </p:nvSpPr>
        <p:spPr>
          <a:xfrm>
            <a:off x="677335" y="545284"/>
            <a:ext cx="8596668" cy="138511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a:t>Domain Controllers</a:t>
            </a:r>
            <a:endParaRPr/>
          </a:p>
        </p:txBody>
      </p:sp>
      <p:pic>
        <p:nvPicPr>
          <p:cNvPr id="2" name="Picture 1">
            <a:extLst>
              <a:ext uri="{FF2B5EF4-FFF2-40B4-BE49-F238E27FC236}">
                <a16:creationId xmlns:a16="http://schemas.microsoft.com/office/drawing/2014/main" id="{649742B7-206A-4E57-B6A2-0E35147CF9DF}"/>
              </a:ext>
            </a:extLst>
          </p:cNvPr>
          <p:cNvPicPr>
            <a:picLocks noChangeAspect="1"/>
          </p:cNvPicPr>
          <p:nvPr/>
        </p:nvPicPr>
        <p:blipFill rotWithShape="1">
          <a:blip r:embed="rId3"/>
          <a:srcRect t="5002"/>
          <a:stretch/>
        </p:blipFill>
        <p:spPr>
          <a:xfrm>
            <a:off x="485168" y="1220682"/>
            <a:ext cx="8788835" cy="50920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A331-8B78-4149-BEC5-C599F5ECE90D}"/>
              </a:ext>
            </a:extLst>
          </p:cNvPr>
          <p:cNvSpPr>
            <a:spLocks noGrp="1"/>
          </p:cNvSpPr>
          <p:nvPr>
            <p:ph type="title"/>
          </p:nvPr>
        </p:nvSpPr>
        <p:spPr>
          <a:xfrm>
            <a:off x="677335" y="609600"/>
            <a:ext cx="8596668" cy="768439"/>
          </a:xfrm>
        </p:spPr>
        <p:txBody>
          <a:bodyPr/>
          <a:lstStyle/>
          <a:p>
            <a:r>
              <a:rPr lang="en-CA" dirty="0"/>
              <a:t>Failover Clustering with SAN</a:t>
            </a:r>
          </a:p>
        </p:txBody>
      </p:sp>
      <p:pic>
        <p:nvPicPr>
          <p:cNvPr id="5" name="Picture 4">
            <a:extLst>
              <a:ext uri="{FF2B5EF4-FFF2-40B4-BE49-F238E27FC236}">
                <a16:creationId xmlns:a16="http://schemas.microsoft.com/office/drawing/2014/main" id="{DB874836-1114-40D0-AA2F-9DC0CB666E09}"/>
              </a:ext>
            </a:extLst>
          </p:cNvPr>
          <p:cNvPicPr>
            <a:picLocks noChangeAspect="1"/>
          </p:cNvPicPr>
          <p:nvPr/>
        </p:nvPicPr>
        <p:blipFill>
          <a:blip r:embed="rId3"/>
          <a:stretch>
            <a:fillRect/>
          </a:stretch>
        </p:blipFill>
        <p:spPr>
          <a:xfrm>
            <a:off x="677335" y="1516554"/>
            <a:ext cx="7680270" cy="4163029"/>
          </a:xfrm>
          <a:prstGeom prst="rect">
            <a:avLst/>
          </a:prstGeom>
        </p:spPr>
      </p:pic>
    </p:spTree>
    <p:extLst>
      <p:ext uri="{BB962C8B-B14F-4D97-AF65-F5344CB8AC3E}">
        <p14:creationId xmlns:p14="http://schemas.microsoft.com/office/powerpoint/2010/main" val="179778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5"/>
          <p:cNvSpPr txBox="1">
            <a:spLocks noGrp="1"/>
          </p:cNvSpPr>
          <p:nvPr>
            <p:ph type="title"/>
          </p:nvPr>
        </p:nvSpPr>
        <p:spPr>
          <a:xfrm>
            <a:off x="677334" y="609600"/>
            <a:ext cx="5222281" cy="1320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accent1"/>
              </a:buClr>
              <a:buSzPts val="3600"/>
              <a:buFont typeface="Trebuchet MS"/>
              <a:buNone/>
            </a:pPr>
            <a:r>
              <a:rPr lang="en-US" dirty="0"/>
              <a:t>Backup Policy</a:t>
            </a:r>
            <a:endParaRPr dirty="0"/>
          </a:p>
        </p:txBody>
      </p:sp>
      <p:sp>
        <p:nvSpPr>
          <p:cNvPr id="210" name="Google Shape;210;p25"/>
          <p:cNvSpPr txBox="1">
            <a:spLocks noGrp="1"/>
          </p:cNvSpPr>
          <p:nvPr>
            <p:ph idx="1"/>
          </p:nvPr>
        </p:nvSpPr>
        <p:spPr>
          <a:xfrm>
            <a:off x="677334" y="1796461"/>
            <a:ext cx="5211607" cy="388077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440"/>
              <a:buChar char="►"/>
            </a:pPr>
            <a:r>
              <a:rPr lang="en-US" dirty="0"/>
              <a:t>3-2-1 Rule</a:t>
            </a:r>
            <a:endParaRPr dirty="0"/>
          </a:p>
          <a:p>
            <a:pPr marL="742950" lvl="1" indent="-285750" algn="l" rtl="0">
              <a:spcBef>
                <a:spcPts val="1000"/>
              </a:spcBef>
              <a:spcAft>
                <a:spcPts val="0"/>
              </a:spcAft>
              <a:buSzPts val="1280"/>
              <a:buChar char="►"/>
            </a:pPr>
            <a:r>
              <a:rPr lang="en-US" dirty="0"/>
              <a:t>3- At least three copies of data: original data and two backups. </a:t>
            </a:r>
            <a:endParaRPr dirty="0"/>
          </a:p>
          <a:p>
            <a:pPr marL="742950" lvl="1" indent="-285750" algn="l" rtl="0">
              <a:spcBef>
                <a:spcPts val="1000"/>
              </a:spcBef>
              <a:spcAft>
                <a:spcPts val="0"/>
              </a:spcAft>
              <a:buSzPts val="1280"/>
              <a:buChar char="►"/>
            </a:pPr>
            <a:r>
              <a:rPr lang="en-US" dirty="0"/>
              <a:t>2- At least two different media storage types; on-site local disk and off-site hard drive backup</a:t>
            </a:r>
            <a:endParaRPr dirty="0"/>
          </a:p>
          <a:p>
            <a:pPr marL="742950" lvl="1" indent="-285750" algn="l" rtl="0">
              <a:spcBef>
                <a:spcPts val="1000"/>
              </a:spcBef>
              <a:spcAft>
                <a:spcPts val="0"/>
              </a:spcAft>
              <a:buSzPts val="1280"/>
              <a:buChar char="►"/>
            </a:pPr>
            <a:r>
              <a:rPr lang="en-US" dirty="0"/>
              <a:t>1- At least one off-site backup; off-site hard drive backup. </a:t>
            </a:r>
            <a:endParaRPr dirty="0"/>
          </a:p>
        </p:txBody>
      </p:sp>
      <p:sp>
        <p:nvSpPr>
          <p:cNvPr id="209" name="Google Shape;209;p25"/>
          <p:cNvSpPr/>
          <p:nvPr/>
        </p:nvSpPr>
        <p:spPr>
          <a:xfrm>
            <a:off x="0" y="4013201"/>
            <a:ext cx="476655" cy="2844800"/>
          </a:xfrm>
          <a:prstGeom prst="triangle">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1" name="Google Shape;211;p25" descr="Ä°lgili resim"/>
          <p:cNvPicPr preferRelativeResize="0"/>
          <p:nvPr/>
        </p:nvPicPr>
        <p:blipFill rotWithShape="1">
          <a:blip r:embed="rId3">
            <a:alphaModFix/>
          </a:blip>
          <a:srcRect r="9000" b="2"/>
          <a:stretch/>
        </p:blipFill>
        <p:spPr>
          <a:xfrm>
            <a:off x="6129405" y="609600"/>
            <a:ext cx="3144597" cy="3127248"/>
          </a:xfrm>
          <a:prstGeom prst="ellipse">
            <a:avLst/>
          </a:prstGeom>
          <a:noFill/>
          <a:ln>
            <a:noFill/>
          </a:ln>
        </p:spPr>
      </p:pic>
      <p:pic>
        <p:nvPicPr>
          <p:cNvPr id="212" name="Google Shape;212;p25" descr="Ä°lgili resim"/>
          <p:cNvPicPr preferRelativeResize="0"/>
          <p:nvPr/>
        </p:nvPicPr>
        <p:blipFill rotWithShape="1">
          <a:blip r:embed="rId4">
            <a:alphaModFix/>
          </a:blip>
          <a:srcRect t="638" r="-5" b="3316"/>
          <a:stretch/>
        </p:blipFill>
        <p:spPr>
          <a:xfrm>
            <a:off x="6129405" y="3965447"/>
            <a:ext cx="3144597" cy="2076245"/>
          </a:xfrm>
          <a:prstGeom prst="ellipse">
            <a:avLst/>
          </a:prstGeom>
          <a:noFill/>
          <a:ln>
            <a:noFill/>
          </a:ln>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1884</TotalTime>
  <Words>3224</Words>
  <Application>Microsoft Office PowerPoint</Application>
  <PresentationFormat>Widescreen</PresentationFormat>
  <Paragraphs>257</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Wingdings 3</vt:lpstr>
      <vt:lpstr>Noto Sans Symbols</vt:lpstr>
      <vt:lpstr>Arial Black</vt:lpstr>
      <vt:lpstr>Trebuchet MS</vt:lpstr>
      <vt:lpstr>Calibri</vt:lpstr>
      <vt:lpstr>Arial</vt:lpstr>
      <vt:lpstr>Facet</vt:lpstr>
      <vt:lpstr>DOMINION GREENHOUSES</vt:lpstr>
      <vt:lpstr>Overview Slide – HQ Floor Plan</vt:lpstr>
      <vt:lpstr>Plant Floor Plan</vt:lpstr>
      <vt:lpstr>Warehouse Floor Plan</vt:lpstr>
      <vt:lpstr>On-Premise Virtualization</vt:lpstr>
      <vt:lpstr>Domain Migration</vt:lpstr>
      <vt:lpstr>Domain Controllers</vt:lpstr>
      <vt:lpstr>Failover Clustering with SAN</vt:lpstr>
      <vt:lpstr>Backup Policy</vt:lpstr>
      <vt:lpstr>Veeam Backup &amp; Replication Server</vt:lpstr>
      <vt:lpstr>Server Recovery</vt:lpstr>
      <vt:lpstr>Thin Client Solution</vt:lpstr>
      <vt:lpstr>PowerPoint Presentation</vt:lpstr>
      <vt:lpstr>PowerPoint Presentation</vt:lpstr>
      <vt:lpstr>PowerPoint Presentation</vt:lpstr>
      <vt:lpstr>PowerPoint Presentation</vt:lpstr>
      <vt:lpstr>PowerPoint Presentation</vt:lpstr>
      <vt:lpstr>Nitrix IX</vt:lpstr>
      <vt:lpstr>Nitrix LS</vt:lpstr>
      <vt:lpstr>Windows Deployment System</vt:lpstr>
      <vt:lpstr>Cloud SaaS - G Suite</vt:lpstr>
      <vt:lpstr>Why use G Suite?</vt:lpstr>
      <vt:lpstr>G Suite - Google Drive</vt:lpstr>
      <vt:lpstr>Google Reports</vt:lpstr>
      <vt:lpstr>Cloud IaaS - Google Cloud Platform</vt:lpstr>
      <vt:lpstr>PowerPoint Presentation</vt:lpstr>
      <vt:lpstr>Network Baseline</vt:lpstr>
      <vt:lpstr>PowerPoint Presentation</vt:lpstr>
      <vt:lpstr>PowerPoint Presentation</vt:lpstr>
      <vt:lpstr>PowerPoint Presentation</vt:lpstr>
      <vt:lpstr>DOMINION GREENHOUSES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DOMINION GREENHOUSES</dc:title>
  <dc:creator>flerb</dc:creator>
  <cp:lastModifiedBy>Darren Sylvain</cp:lastModifiedBy>
  <cp:revision>105</cp:revision>
  <dcterms:modified xsi:type="dcterms:W3CDTF">2019-04-26T16:00:43Z</dcterms:modified>
</cp:coreProperties>
</file>